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handoutMasterIdLst>
    <p:handoutMasterId r:id="rId20"/>
  </p:handoutMasterIdLst>
  <p:sldIdLst>
    <p:sldId id="293" r:id="rId2"/>
    <p:sldId id="315" r:id="rId3"/>
    <p:sldId id="317" r:id="rId4"/>
    <p:sldId id="332" r:id="rId5"/>
    <p:sldId id="337" r:id="rId6"/>
    <p:sldId id="345" r:id="rId7"/>
    <p:sldId id="325" r:id="rId8"/>
    <p:sldId id="335" r:id="rId9"/>
    <p:sldId id="339" r:id="rId10"/>
    <p:sldId id="340" r:id="rId11"/>
    <p:sldId id="346" r:id="rId12"/>
    <p:sldId id="342" r:id="rId13"/>
    <p:sldId id="326" r:id="rId14"/>
    <p:sldId id="343" r:id="rId15"/>
    <p:sldId id="327" r:id="rId16"/>
    <p:sldId id="347" r:id="rId17"/>
    <p:sldId id="303" r:id="rId18"/>
  </p:sldIdLst>
  <p:sldSz cx="12192000" cy="6858000"/>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Раздел по умолчанию" id="{BE897A78-646D-4735-AD0A-F0877CD0326B}">
          <p14:sldIdLst/>
        </p14:section>
        <p14:section name="Раздел без заголовка" id="{35158A4D-836B-4C46-8657-B230111A9C27}">
          <p14:sldIdLst>
            <p14:sldId id="293"/>
            <p14:sldId id="315"/>
            <p14:sldId id="317"/>
            <p14:sldId id="332"/>
            <p14:sldId id="337"/>
            <p14:sldId id="345"/>
            <p14:sldId id="325"/>
            <p14:sldId id="335"/>
            <p14:sldId id="339"/>
            <p14:sldId id="340"/>
            <p14:sldId id="346"/>
            <p14:sldId id="342"/>
            <p14:sldId id="326"/>
            <p14:sldId id="343"/>
            <p14:sldId id="327"/>
            <p14:sldId id="347"/>
            <p14:sldId id="303"/>
          </p14:sldIdLst>
        </p14:section>
      </p14:sectionLst>
    </p:ext>
    <p:ext uri="{EFAFB233-063F-42B5-8137-9DF3F51BA10A}">
      <p15:sldGuideLst xmlns="" xmlns:p15="http://schemas.microsoft.com/office/powerpoint/2012/main">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Средний стиль 3 - акцент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1EBBBCC-DAD2-459C-BE2E-F6DE35CF9A28}" styleName="Темный стиль 2 - акцент 3/акцент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5" autoAdjust="0"/>
  </p:normalViewPr>
  <p:slideViewPr>
    <p:cSldViewPr snapToGrid="0">
      <p:cViewPr>
        <p:scale>
          <a:sx n="100" d="100"/>
          <a:sy n="100" d="100"/>
        </p:scale>
        <p:origin x="82" y="-58"/>
      </p:cViewPr>
      <p:guideLst>
        <p:guide orient="horz" pos="2160"/>
        <p:guide pos="3840"/>
      </p:guideLst>
    </p:cSldViewPr>
  </p:slideViewPr>
  <p:outlineViewPr>
    <p:cViewPr>
      <p:scale>
        <a:sx n="33" d="100"/>
        <a:sy n="33" d="100"/>
      </p:scale>
      <p:origin x="0" y="749"/>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7632298-93A9-4AC5-BE8D-93CDE88144AA}" type="datetimeFigureOut">
              <a:rPr lang="ru-RU" smtClean="0"/>
              <a:t>12.12.2019</a:t>
            </a:fld>
            <a:endParaRPr lang="ru-RU"/>
          </a:p>
        </p:txBody>
      </p:sp>
      <p:sp>
        <p:nvSpPr>
          <p:cNvPr id="4" name="Нижний колонтитул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379A47B-DA34-426D-AACC-CD8AB503EE5F}" type="slidenum">
              <a:rPr lang="ru-RU" smtClean="0"/>
              <a:t>‹#›</a:t>
            </a:fld>
            <a:endParaRPr lang="ru-RU"/>
          </a:p>
        </p:txBody>
      </p:sp>
    </p:spTree>
    <p:extLst>
      <p:ext uri="{BB962C8B-B14F-4D97-AF65-F5344CB8AC3E}">
        <p14:creationId xmlns:p14="http://schemas.microsoft.com/office/powerpoint/2010/main" val="1443762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2946400" cy="496887"/>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9687" y="1"/>
            <a:ext cx="2946400" cy="496887"/>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SzPts val="1400"/>
              <a:buNone/>
              <a:defRPr sz="12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450" y="4714876"/>
            <a:ext cx="5438775" cy="4467225"/>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9428162"/>
            <a:ext cx="2946400" cy="496887"/>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rgbClr val="000000"/>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9687" y="9428162"/>
            <a:ext cx="2946400" cy="4968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a:t>
            </a:fld>
            <a:endParaRPr/>
          </a:p>
        </p:txBody>
      </p:sp>
    </p:spTree>
    <p:extLst>
      <p:ext uri="{BB962C8B-B14F-4D97-AF65-F5344CB8AC3E}">
        <p14:creationId xmlns:p14="http://schemas.microsoft.com/office/powerpoint/2010/main" val="8353637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b="1">
              <a:sym typeface="Wingdings" pitchFamily="2" charset="2"/>
            </a:endParaRPr>
          </a:p>
        </p:txBody>
      </p:sp>
      <p:sp>
        <p:nvSpPr>
          <p:cNvPr id="10854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B4380EA-2F50-4263-88B5-14539989100C}" type="slidenum">
              <a:rPr lang="ru-RU" altLang="ru-RU" smtClean="0"/>
              <a:pPr/>
              <a:t>1</a:t>
            </a:fld>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smtClean="0">
                <a:solidFill>
                  <a:srgbClr val="000000"/>
                </a:solidFill>
                <a:latin typeface="Calibri"/>
                <a:ea typeface="Calibri"/>
                <a:cs typeface="Calibri"/>
                <a:sym typeface="Calibri"/>
              </a:rPr>
              <a:t>4</a:t>
            </a:fld>
            <a:endParaRPr lang="en-US"/>
          </a:p>
        </p:txBody>
      </p:sp>
    </p:spTree>
    <p:extLst>
      <p:ext uri="{BB962C8B-B14F-4D97-AF65-F5344CB8AC3E}">
        <p14:creationId xmlns:p14="http://schemas.microsoft.com/office/powerpoint/2010/main" val="2118180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smtClean="0">
                <a:solidFill>
                  <a:srgbClr val="000000"/>
                </a:solidFill>
                <a:latin typeface="Calibri"/>
                <a:ea typeface="Calibri"/>
                <a:cs typeface="Calibri"/>
                <a:sym typeface="Calibri"/>
              </a:rPr>
              <a:t>8</a:t>
            </a:fld>
            <a:endParaRPr lang="en-US"/>
          </a:p>
        </p:txBody>
      </p:sp>
    </p:spTree>
    <p:extLst>
      <p:ext uri="{BB962C8B-B14F-4D97-AF65-F5344CB8AC3E}">
        <p14:creationId xmlns:p14="http://schemas.microsoft.com/office/powerpoint/2010/main" val="3660479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39775" indent="-282575">
              <a:spcBef>
                <a:spcPct val="30000"/>
              </a:spcBef>
              <a:defRPr sz="1200">
                <a:solidFill>
                  <a:schemeClr val="tx1"/>
                </a:solidFill>
                <a:latin typeface="Calibri" pitchFamily="34" charset="0"/>
              </a:defRPr>
            </a:lvl2pPr>
            <a:lvl3pPr marL="1138238" indent="-225425">
              <a:spcBef>
                <a:spcPct val="30000"/>
              </a:spcBef>
              <a:defRPr sz="1200">
                <a:solidFill>
                  <a:schemeClr val="tx1"/>
                </a:solidFill>
                <a:latin typeface="Calibri" pitchFamily="34" charset="0"/>
              </a:defRPr>
            </a:lvl3pPr>
            <a:lvl4pPr marL="1595438" indent="-225425">
              <a:spcBef>
                <a:spcPct val="30000"/>
              </a:spcBef>
              <a:defRPr sz="1200">
                <a:solidFill>
                  <a:schemeClr val="tx1"/>
                </a:solidFill>
                <a:latin typeface="Calibri" pitchFamily="34" charset="0"/>
              </a:defRPr>
            </a:lvl4pPr>
            <a:lvl5pPr marL="2052638" indent="-225425">
              <a:spcBef>
                <a:spcPct val="30000"/>
              </a:spcBef>
              <a:defRPr sz="1200">
                <a:solidFill>
                  <a:schemeClr val="tx1"/>
                </a:solidFill>
                <a:latin typeface="Calibri" pitchFamily="34" charset="0"/>
              </a:defRPr>
            </a:lvl5pPr>
            <a:lvl6pPr marL="2509838" indent="-225425" eaLnBrk="0" fontAlgn="base" hangingPunct="0">
              <a:spcBef>
                <a:spcPct val="30000"/>
              </a:spcBef>
              <a:spcAft>
                <a:spcPct val="0"/>
              </a:spcAft>
              <a:defRPr sz="1200">
                <a:solidFill>
                  <a:schemeClr val="tx1"/>
                </a:solidFill>
                <a:latin typeface="Calibri" pitchFamily="34" charset="0"/>
              </a:defRPr>
            </a:lvl6pPr>
            <a:lvl7pPr marL="2967038" indent="-225425" eaLnBrk="0" fontAlgn="base" hangingPunct="0">
              <a:spcBef>
                <a:spcPct val="30000"/>
              </a:spcBef>
              <a:spcAft>
                <a:spcPct val="0"/>
              </a:spcAft>
              <a:defRPr sz="1200">
                <a:solidFill>
                  <a:schemeClr val="tx1"/>
                </a:solidFill>
                <a:latin typeface="Calibri" pitchFamily="34" charset="0"/>
              </a:defRPr>
            </a:lvl7pPr>
            <a:lvl8pPr marL="3424238" indent="-225425" eaLnBrk="0" fontAlgn="base" hangingPunct="0">
              <a:spcBef>
                <a:spcPct val="30000"/>
              </a:spcBef>
              <a:spcAft>
                <a:spcPct val="0"/>
              </a:spcAft>
              <a:defRPr sz="1200">
                <a:solidFill>
                  <a:schemeClr val="tx1"/>
                </a:solidFill>
                <a:latin typeface="Calibri" pitchFamily="34" charset="0"/>
              </a:defRPr>
            </a:lvl8pPr>
            <a:lvl9pPr marL="3881438" indent="-225425" eaLnBrk="0" fontAlgn="base" hangingPunct="0">
              <a:spcBef>
                <a:spcPct val="30000"/>
              </a:spcBef>
              <a:spcAft>
                <a:spcPct val="0"/>
              </a:spcAft>
              <a:defRPr sz="1200">
                <a:solidFill>
                  <a:schemeClr val="tx1"/>
                </a:solidFill>
                <a:latin typeface="Calibri" pitchFamily="34" charset="0"/>
              </a:defRPr>
            </a:lvl9pPr>
          </a:lstStyle>
          <a:p>
            <a:pPr>
              <a:spcBef>
                <a:spcPct val="0"/>
              </a:spcBef>
            </a:pPr>
            <a:fld id="{0EA16A2B-EE6B-4899-9640-7D6753A26704}" type="slidenum">
              <a:rPr lang="ru-RU" altLang="ru-RU" smtClean="0">
                <a:latin typeface="Arial" pitchFamily="34" charset="0"/>
                <a:cs typeface="Arial" pitchFamily="34" charset="0"/>
              </a:rPr>
              <a:pPr>
                <a:spcBef>
                  <a:spcPct val="0"/>
                </a:spcBef>
              </a:pPr>
              <a:t>17</a:t>
            </a:fld>
            <a:endParaRPr lang="ru-RU" altLang="ru-RU">
              <a:latin typeface="Arial" pitchFamily="34" charset="0"/>
              <a:cs typeface="Arial" pitchFamily="34" charset="0"/>
            </a:endParaRPr>
          </a:p>
        </p:txBody>
      </p:sp>
      <p:sp>
        <p:nvSpPr>
          <p:cNvPr id="148483" name="Rectangle 7"/>
          <p:cNvSpPr txBox="1">
            <a:spLocks noGrp="1" noChangeArrowheads="1"/>
          </p:cNvSpPr>
          <p:nvPr/>
        </p:nvSpPr>
        <p:spPr bwMode="auto">
          <a:xfrm>
            <a:off x="3852865" y="9428163"/>
            <a:ext cx="29432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6" tIns="46255" rIns="92506" bIns="46255" anchor="b"/>
          <a:lstStyle>
            <a:lvl1pPr defTabSz="925513">
              <a:spcBef>
                <a:spcPct val="30000"/>
              </a:spcBef>
              <a:defRPr sz="1200">
                <a:solidFill>
                  <a:schemeClr val="tx1"/>
                </a:solidFill>
                <a:latin typeface="Calibri" pitchFamily="34" charset="0"/>
              </a:defRPr>
            </a:lvl1pPr>
            <a:lvl2pPr marL="742950" indent="-285750" defTabSz="925513">
              <a:spcBef>
                <a:spcPct val="30000"/>
              </a:spcBef>
              <a:defRPr sz="1200">
                <a:solidFill>
                  <a:schemeClr val="tx1"/>
                </a:solidFill>
                <a:latin typeface="Calibri" pitchFamily="34" charset="0"/>
              </a:defRPr>
            </a:lvl2pPr>
            <a:lvl3pPr marL="1143000" indent="-228600" defTabSz="925513">
              <a:spcBef>
                <a:spcPct val="30000"/>
              </a:spcBef>
              <a:defRPr sz="1200">
                <a:solidFill>
                  <a:schemeClr val="tx1"/>
                </a:solidFill>
                <a:latin typeface="Calibri" pitchFamily="34" charset="0"/>
              </a:defRPr>
            </a:lvl3pPr>
            <a:lvl4pPr marL="1600200" indent="-228600" defTabSz="925513">
              <a:spcBef>
                <a:spcPct val="30000"/>
              </a:spcBef>
              <a:defRPr sz="1200">
                <a:solidFill>
                  <a:schemeClr val="tx1"/>
                </a:solidFill>
                <a:latin typeface="Calibri" pitchFamily="34" charset="0"/>
              </a:defRPr>
            </a:lvl4pPr>
            <a:lvl5pPr marL="2057400" indent="-228600" defTabSz="925513">
              <a:spcBef>
                <a:spcPct val="30000"/>
              </a:spcBef>
              <a:defRPr sz="1200">
                <a:solidFill>
                  <a:schemeClr val="tx1"/>
                </a:solidFill>
                <a:latin typeface="Calibri" pitchFamily="34" charset="0"/>
              </a:defRPr>
            </a:lvl5pPr>
            <a:lvl6pPr marL="2514600" indent="-228600" defTabSz="925513" eaLnBrk="0" fontAlgn="base" hangingPunct="0">
              <a:spcBef>
                <a:spcPct val="30000"/>
              </a:spcBef>
              <a:spcAft>
                <a:spcPct val="0"/>
              </a:spcAft>
              <a:defRPr sz="1200">
                <a:solidFill>
                  <a:schemeClr val="tx1"/>
                </a:solidFill>
                <a:latin typeface="Calibri" pitchFamily="34" charset="0"/>
              </a:defRPr>
            </a:lvl6pPr>
            <a:lvl7pPr marL="2971800" indent="-228600" defTabSz="925513" eaLnBrk="0" fontAlgn="base" hangingPunct="0">
              <a:spcBef>
                <a:spcPct val="30000"/>
              </a:spcBef>
              <a:spcAft>
                <a:spcPct val="0"/>
              </a:spcAft>
              <a:defRPr sz="1200">
                <a:solidFill>
                  <a:schemeClr val="tx1"/>
                </a:solidFill>
                <a:latin typeface="Calibri" pitchFamily="34" charset="0"/>
              </a:defRPr>
            </a:lvl7pPr>
            <a:lvl8pPr marL="3429000" indent="-228600" defTabSz="925513" eaLnBrk="0" fontAlgn="base" hangingPunct="0">
              <a:spcBef>
                <a:spcPct val="30000"/>
              </a:spcBef>
              <a:spcAft>
                <a:spcPct val="0"/>
              </a:spcAft>
              <a:defRPr sz="1200">
                <a:solidFill>
                  <a:schemeClr val="tx1"/>
                </a:solidFill>
                <a:latin typeface="Calibri" pitchFamily="34" charset="0"/>
              </a:defRPr>
            </a:lvl8pPr>
            <a:lvl9pPr marL="3886200" indent="-228600" defTabSz="925513"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B476A86A-476F-4860-8CB6-229A399AE054}" type="slidenum">
              <a:rPr lang="ru-RU" altLang="ru-RU">
                <a:latin typeface="Arial" pitchFamily="34" charset="0"/>
              </a:rPr>
              <a:pPr algn="r" eaLnBrk="1" hangingPunct="1">
                <a:spcBef>
                  <a:spcPct val="0"/>
                </a:spcBef>
              </a:pPr>
              <a:t>17</a:t>
            </a:fld>
            <a:endParaRPr lang="ru-RU" altLang="ru-RU">
              <a:latin typeface="Arial" pitchFamily="34" charset="0"/>
            </a:endParaRPr>
          </a:p>
        </p:txBody>
      </p:sp>
      <p:sp>
        <p:nvSpPr>
          <p:cNvPr id="148484" name="Rectangle 7"/>
          <p:cNvSpPr txBox="1">
            <a:spLocks noGrp="1" noChangeArrowheads="1"/>
          </p:cNvSpPr>
          <p:nvPr/>
        </p:nvSpPr>
        <p:spPr bwMode="auto">
          <a:xfrm>
            <a:off x="3852865" y="9428163"/>
            <a:ext cx="29432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506" tIns="46255" rIns="92506" bIns="46255" anchor="b"/>
          <a:lstStyle>
            <a:lvl1pPr defTabSz="925513">
              <a:spcBef>
                <a:spcPct val="30000"/>
              </a:spcBef>
              <a:defRPr sz="1200">
                <a:solidFill>
                  <a:schemeClr val="tx1"/>
                </a:solidFill>
                <a:latin typeface="Calibri" pitchFamily="34" charset="0"/>
              </a:defRPr>
            </a:lvl1pPr>
            <a:lvl2pPr marL="742950" indent="-285750" defTabSz="925513">
              <a:spcBef>
                <a:spcPct val="30000"/>
              </a:spcBef>
              <a:defRPr sz="1200">
                <a:solidFill>
                  <a:schemeClr val="tx1"/>
                </a:solidFill>
                <a:latin typeface="Calibri" pitchFamily="34" charset="0"/>
              </a:defRPr>
            </a:lvl2pPr>
            <a:lvl3pPr marL="1143000" indent="-228600" defTabSz="925513">
              <a:spcBef>
                <a:spcPct val="30000"/>
              </a:spcBef>
              <a:defRPr sz="1200">
                <a:solidFill>
                  <a:schemeClr val="tx1"/>
                </a:solidFill>
                <a:latin typeface="Calibri" pitchFamily="34" charset="0"/>
              </a:defRPr>
            </a:lvl3pPr>
            <a:lvl4pPr marL="1600200" indent="-228600" defTabSz="925513">
              <a:spcBef>
                <a:spcPct val="30000"/>
              </a:spcBef>
              <a:defRPr sz="1200">
                <a:solidFill>
                  <a:schemeClr val="tx1"/>
                </a:solidFill>
                <a:latin typeface="Calibri" pitchFamily="34" charset="0"/>
              </a:defRPr>
            </a:lvl4pPr>
            <a:lvl5pPr marL="2057400" indent="-228600" defTabSz="925513">
              <a:spcBef>
                <a:spcPct val="30000"/>
              </a:spcBef>
              <a:defRPr sz="1200">
                <a:solidFill>
                  <a:schemeClr val="tx1"/>
                </a:solidFill>
                <a:latin typeface="Calibri" pitchFamily="34" charset="0"/>
              </a:defRPr>
            </a:lvl5pPr>
            <a:lvl6pPr marL="2514600" indent="-228600" defTabSz="925513" eaLnBrk="0" fontAlgn="base" hangingPunct="0">
              <a:spcBef>
                <a:spcPct val="30000"/>
              </a:spcBef>
              <a:spcAft>
                <a:spcPct val="0"/>
              </a:spcAft>
              <a:defRPr sz="1200">
                <a:solidFill>
                  <a:schemeClr val="tx1"/>
                </a:solidFill>
                <a:latin typeface="Calibri" pitchFamily="34" charset="0"/>
              </a:defRPr>
            </a:lvl6pPr>
            <a:lvl7pPr marL="2971800" indent="-228600" defTabSz="925513" eaLnBrk="0" fontAlgn="base" hangingPunct="0">
              <a:spcBef>
                <a:spcPct val="30000"/>
              </a:spcBef>
              <a:spcAft>
                <a:spcPct val="0"/>
              </a:spcAft>
              <a:defRPr sz="1200">
                <a:solidFill>
                  <a:schemeClr val="tx1"/>
                </a:solidFill>
                <a:latin typeface="Calibri" pitchFamily="34" charset="0"/>
              </a:defRPr>
            </a:lvl7pPr>
            <a:lvl8pPr marL="3429000" indent="-228600" defTabSz="925513" eaLnBrk="0" fontAlgn="base" hangingPunct="0">
              <a:spcBef>
                <a:spcPct val="30000"/>
              </a:spcBef>
              <a:spcAft>
                <a:spcPct val="0"/>
              </a:spcAft>
              <a:defRPr sz="1200">
                <a:solidFill>
                  <a:schemeClr val="tx1"/>
                </a:solidFill>
                <a:latin typeface="Calibri" pitchFamily="34" charset="0"/>
              </a:defRPr>
            </a:lvl8pPr>
            <a:lvl9pPr marL="3886200" indent="-228600" defTabSz="925513"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5152C86F-C740-4084-B0FD-919BB205D4CB}" type="slidenum">
              <a:rPr lang="ru-RU" altLang="ru-RU">
                <a:latin typeface="Arial" pitchFamily="34" charset="0"/>
              </a:rPr>
              <a:pPr algn="r" eaLnBrk="1" hangingPunct="1">
                <a:spcBef>
                  <a:spcPct val="0"/>
                </a:spcBef>
              </a:pPr>
              <a:t>17</a:t>
            </a:fld>
            <a:endParaRPr lang="ru-RU" altLang="ru-RU">
              <a:latin typeface="Arial" pitchFamily="34" charset="0"/>
            </a:endParaRPr>
          </a:p>
        </p:txBody>
      </p:sp>
      <p:sp>
        <p:nvSpPr>
          <p:cNvPr id="14848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506" tIns="46255" rIns="92506" bIns="46255" numCol="1" anchor="t" anchorCtr="0" compatLnSpc="1">
            <a:prstTxWarp prst="textNoShape">
              <a:avLst/>
            </a:prstTxWarp>
          </a:bodyPr>
          <a:lstStyle/>
          <a:p>
            <a:pPr eaLnBrk="1" hangingPunct="1"/>
            <a:endParaRPr lang="ru-RU" altLang="ru-RU">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7"/>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SzPts val="1400"/>
              <a:buNone/>
              <a:defRPr sz="32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35" name="Google Shape;35;p5"/>
          <p:cNvSpPr>
            <a:spLocks noGrp="1"/>
          </p:cNvSpPr>
          <p:nvPr>
            <p:ph type="pic" idx="2"/>
          </p:nvPr>
        </p:nvSpPr>
        <p:spPr>
          <a:xfrm>
            <a:off x="5183188" y="987429"/>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47"/>
        <p:cNvGrpSpPr/>
        <p:nvPr/>
      </p:nvGrpSpPr>
      <p:grpSpPr>
        <a:xfrm>
          <a:off x="0" y="0"/>
          <a:ext cx="0" cy="0"/>
          <a:chOff x="0" y="0"/>
          <a:chExt cx="0" cy="0"/>
        </a:xfrm>
      </p:grpSpPr>
      <p:sp>
        <p:nvSpPr>
          <p:cNvPr id="48" name="Google Shape;48;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51"/>
        <p:cNvGrpSpPr/>
        <p:nvPr/>
      </p:nvGrpSpPr>
      <p:grpSpPr>
        <a:xfrm>
          <a:off x="0" y="0"/>
          <a:ext cx="0" cy="0"/>
          <a:chOff x="0" y="0"/>
          <a:chExt cx="0" cy="0"/>
        </a:xfrm>
      </p:grpSpPr>
      <p:sp>
        <p:nvSpPr>
          <p:cNvPr id="52" name="Google Shape;52;p8"/>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9788" y="365129"/>
            <a:ext cx="10515600" cy="1325563"/>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58" name="Google Shape;58;p9"/>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9"/>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9"/>
          <p:cNvSpPr txBox="1">
            <a:spLocks noGrp="1"/>
          </p:cNvSpPr>
          <p:nvPr>
            <p:ph type="body" idx="3"/>
          </p:nvPr>
        </p:nvSpPr>
        <p:spPr>
          <a:xfrm>
            <a:off x="6172202" y="1681163"/>
            <a:ext cx="5183188" cy="823912"/>
          </a:xfrm>
          <a:prstGeom prst="rect">
            <a:avLst/>
          </a:prstGeom>
          <a:noFill/>
          <a:ln>
            <a:noFill/>
          </a:ln>
        </p:spPr>
        <p:txBody>
          <a:bodyPr spcFirstLastPara="1" wrap="square" lIns="91425" tIns="45700" rIns="91425" bIns="45700" anchor="b" anchorCtr="0"/>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1" name="Google Shape;61;p9"/>
          <p:cNvSpPr txBox="1">
            <a:spLocks noGrp="1"/>
          </p:cNvSpPr>
          <p:nvPr>
            <p:ph type="body" idx="4"/>
          </p:nvPr>
        </p:nvSpPr>
        <p:spPr>
          <a:xfrm>
            <a:off x="6172202" y="2505075"/>
            <a:ext cx="5183188" cy="368458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67" name="Google Shape;67;p1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1851" y="1709742"/>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a:off x="831851" y="4589467"/>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sz="12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2"/>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body" idx="1"/>
          </p:nvPr>
        </p:nvSpPr>
        <p:spPr>
          <a:xfrm>
            <a:off x="838200" y="1825625"/>
            <a:ext cx="10515600" cy="4351337"/>
          </a:xfrm>
          <a:prstGeom prst="rect">
            <a:avLst/>
          </a:prstGeom>
          <a:noFill/>
          <a:ln>
            <a:noFill/>
          </a:ln>
        </p:spPr>
        <p:txBody>
          <a:bodyPr spcFirstLastPara="1" wrap="square" lIns="91425" tIns="45700" rIns="91425" bIns="45700"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200"/>
              <a:buFont typeface="Calibri"/>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3" r:id="rId3"/>
    <p:sldLayoutId id="2147483654" r:id="rId4"/>
    <p:sldLayoutId id="2147483655" r:id="rId5"/>
    <p:sldLayoutId id="2147483656" r:id="rId6"/>
    <p:sldLayoutId id="2147483657"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Box 3"/>
          <p:cNvSpPr txBox="1">
            <a:spLocks noChangeArrowheads="1"/>
          </p:cNvSpPr>
          <p:nvPr/>
        </p:nvSpPr>
        <p:spPr bwMode="auto">
          <a:xfrm>
            <a:off x="1389063" y="5729288"/>
            <a:ext cx="18265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ru-RU" altLang="ru-RU" b="1" dirty="0">
                <a:cs typeface="Times New Roman" pitchFamily="18" charset="0"/>
              </a:rPr>
              <a:t>16 декабря 2019 г.</a:t>
            </a:r>
            <a:endParaRPr lang="ru-RU" altLang="ru-RU" b="1" dirty="0">
              <a:cs typeface="Times New Roman" pitchFamily="18" charset="0"/>
            </a:endParaRPr>
          </a:p>
        </p:txBody>
      </p:sp>
      <p:sp>
        <p:nvSpPr>
          <p:cNvPr id="5" name="TextBox 3">
            <a:extLst>
              <a:ext uri="{FF2B5EF4-FFF2-40B4-BE49-F238E27FC236}">
                <a16:creationId xmlns="" xmlns:a16="http://schemas.microsoft.com/office/drawing/2014/main" id="{A17BDAA6-D823-4CD9-92DF-9D348E373250}"/>
              </a:ext>
            </a:extLst>
          </p:cNvPr>
          <p:cNvSpPr txBox="1">
            <a:spLocks noChangeArrowheads="1"/>
          </p:cNvSpPr>
          <p:nvPr/>
        </p:nvSpPr>
        <p:spPr bwMode="auto">
          <a:xfrm>
            <a:off x="1078657" y="2255008"/>
            <a:ext cx="10232074"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56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28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00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7213" indent="1588"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spcBef>
                <a:spcPts val="0"/>
              </a:spcBef>
              <a:buFont typeface="Arial" pitchFamily="34" charset="0"/>
              <a:buNone/>
              <a:tabLst>
                <a:tab pos="7086600" algn="l"/>
              </a:tabLst>
              <a:defRPr/>
            </a:pPr>
            <a:r>
              <a:rPr lang="ru-RU" altLang="ru-RU" sz="2600" b="1" dirty="0" smtClean="0">
                <a:solidFill>
                  <a:schemeClr val="accent5">
                    <a:lumMod val="50000"/>
                  </a:schemeClr>
                </a:solidFill>
              </a:rPr>
              <a:t>Кассовое обслуживание исполнения бюджета города Великий Новгород Управлением Федерального казначейства по Новгородской области</a:t>
            </a:r>
            <a:endParaRPr lang="ru-RU" altLang="ru-RU" sz="2600" b="1" dirty="0">
              <a:solidFill>
                <a:schemeClr val="accent5">
                  <a:lumMod val="50000"/>
                </a:schemeClr>
              </a:solidFill>
            </a:endParaRPr>
          </a:p>
        </p:txBody>
      </p:sp>
    </p:spTree>
    <p:extLst>
      <p:ext uri="{BB962C8B-B14F-4D97-AF65-F5344CB8AC3E}">
        <p14:creationId xmlns:p14="http://schemas.microsoft.com/office/powerpoint/2010/main" val="2799985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10</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160" y="1771650"/>
            <a:ext cx="10058400" cy="4164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854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11</a:t>
            </a:fld>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2550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12</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380" y="1731963"/>
            <a:ext cx="9197340" cy="399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2100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60320" y="525779"/>
            <a:ext cx="7719060" cy="1012507"/>
          </a:xfrm>
        </p:spPr>
        <p:txBody>
          <a:bodyPr/>
          <a:lstStyle/>
          <a:p>
            <a:r>
              <a:rPr lang="ru-RU" sz="2800" dirty="0" smtClean="0">
                <a:solidFill>
                  <a:schemeClr val="accent5">
                    <a:lumMod val="75000"/>
                  </a:schemeClr>
                </a:solidFill>
              </a:rPr>
              <a:t>Обработка кредитовых платежных поручений</a:t>
            </a:r>
            <a:endParaRPr lang="ru-RU" sz="2800" dirty="0">
              <a:solidFill>
                <a:schemeClr val="accent5">
                  <a:lumMod val="75000"/>
                </a:schemeClr>
              </a:solidFill>
            </a:endParaRPr>
          </a:p>
        </p:txBody>
      </p:sp>
      <p:sp>
        <p:nvSpPr>
          <p:cNvPr id="5" name="Текст 4"/>
          <p:cNvSpPr>
            <a:spLocks noGrp="1"/>
          </p:cNvSpPr>
          <p:nvPr>
            <p:ph type="body" idx="1"/>
          </p:nvPr>
        </p:nvSpPr>
        <p:spPr/>
        <p:txBody>
          <a:bodyPr/>
          <a:lstStyle/>
          <a:p>
            <a:r>
              <a:rPr lang="ru-RU" sz="2000" dirty="0" smtClean="0"/>
              <a:t>-При обработке выписки банка по банковскому счету поступления на счет зачисляются на лицевые счета ПБС.</a:t>
            </a:r>
          </a:p>
          <a:p>
            <a:r>
              <a:rPr lang="ru-RU" sz="2000" dirty="0" smtClean="0"/>
              <a:t>-Если невозможно идентифицировать поступление оно ставиться на л/</a:t>
            </a:r>
            <a:r>
              <a:rPr lang="ru-RU" sz="2000" dirty="0" err="1" smtClean="0"/>
              <a:t>сч</a:t>
            </a:r>
            <a:r>
              <a:rPr lang="ru-RU" sz="2000" dirty="0" smtClean="0"/>
              <a:t>. 04, как невыясненные поступления.</a:t>
            </a:r>
          </a:p>
          <a:p>
            <a:r>
              <a:rPr lang="ru-RU" sz="2000" dirty="0" smtClean="0"/>
              <a:t>-Администратор доходов получив выписку с приложениями с 04 л/</a:t>
            </a:r>
            <a:r>
              <a:rPr lang="ru-RU" sz="2000" dirty="0" err="1" smtClean="0"/>
              <a:t>сч</a:t>
            </a:r>
            <a:r>
              <a:rPr lang="ru-RU" sz="2000" dirty="0" smtClean="0"/>
              <a:t>. должен </a:t>
            </a:r>
            <a:r>
              <a:rPr lang="ru-RU" sz="2000" dirty="0"/>
              <a:t>уточнить </a:t>
            </a:r>
            <a:r>
              <a:rPr lang="ru-RU" sz="2000" dirty="0" smtClean="0"/>
              <a:t>Уведомлением </a:t>
            </a:r>
            <a:r>
              <a:rPr lang="ru-RU" sz="2000" dirty="0"/>
              <a:t>об уточнении вида и принадлежности </a:t>
            </a:r>
            <a:r>
              <a:rPr lang="ru-RU" sz="2000" dirty="0" smtClean="0"/>
              <a:t>платежа поступления либо на код доходов, либо как восстановление кассового расхода на код расходов или заявкой на возврат вернуть плательщику</a:t>
            </a:r>
            <a:r>
              <a:rPr lang="ru-RU" dirty="0" smtClean="0"/>
              <a:t>.</a:t>
            </a:r>
            <a:endParaRPr lang="ru-RU" dirty="0"/>
          </a:p>
        </p:txBody>
      </p:sp>
      <p:sp>
        <p:nvSpPr>
          <p:cNvPr id="2" name="Номер слайда 1"/>
          <p:cNvSpPr>
            <a:spLocks noGrp="1"/>
          </p:cNvSpPr>
          <p:nvPr>
            <p:ph type="sldNum" idx="12"/>
          </p:nvPr>
        </p:nvSpPr>
        <p:spPr/>
        <p:txBody>
          <a:bodyPr/>
          <a:lstStyle/>
          <a:p>
            <a:fld id="{6CFFCC01-7066-4CD9-9DA1-83E6E175B465}" type="slidenum">
              <a:rPr lang="ru-RU" altLang="ru-RU" smtClean="0"/>
              <a:pPr/>
              <a:t>13</a:t>
            </a:fld>
            <a:endParaRPr lang="ru-RU" altLang="ru-RU" dirty="0"/>
          </a:p>
        </p:txBody>
      </p:sp>
    </p:spTree>
    <p:extLst>
      <p:ext uri="{BB962C8B-B14F-4D97-AF65-F5344CB8AC3E}">
        <p14:creationId xmlns:p14="http://schemas.microsoft.com/office/powerpoint/2010/main" val="504856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14</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2080" y="1092200"/>
            <a:ext cx="9700260" cy="4378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908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461260" y="365125"/>
            <a:ext cx="8892540" cy="831215"/>
          </a:xfrm>
        </p:spPr>
        <p:txBody>
          <a:bodyPr/>
          <a:lstStyle/>
          <a:p>
            <a:pPr algn="ctr"/>
            <a:r>
              <a:rPr lang="ru-RU" sz="2800" dirty="0" smtClean="0"/>
              <a:t/>
            </a:r>
            <a:br>
              <a:rPr lang="ru-RU" sz="2800" dirty="0" smtClean="0"/>
            </a:br>
            <a:r>
              <a:rPr lang="ru-RU" sz="2800" dirty="0" smtClean="0"/>
              <a:t/>
            </a:r>
            <a:br>
              <a:rPr lang="ru-RU" sz="2800" dirty="0" smtClean="0"/>
            </a:br>
            <a:r>
              <a:rPr lang="ru-RU" sz="2800" dirty="0" smtClean="0"/>
              <a:t/>
            </a:r>
            <a:br>
              <a:rPr lang="ru-RU" sz="2800" dirty="0" smtClean="0"/>
            </a:br>
            <a:r>
              <a:rPr lang="ru-RU" sz="2400" dirty="0" smtClean="0">
                <a:solidFill>
                  <a:schemeClr val="accent5">
                    <a:lumMod val="75000"/>
                  </a:schemeClr>
                </a:solidFill>
              </a:rPr>
              <a:t>Сроки предоставления и обработки документов </a:t>
            </a:r>
            <a:r>
              <a:rPr lang="ru-RU" sz="2400" dirty="0">
                <a:solidFill>
                  <a:schemeClr val="accent5">
                    <a:lumMod val="75000"/>
                  </a:schemeClr>
                </a:solidFill>
              </a:rPr>
              <a:t>определены графиком приема и обработки документов </a:t>
            </a:r>
            <a:r>
              <a:rPr lang="ru-RU" sz="2400" dirty="0" smtClean="0">
                <a:solidFill>
                  <a:schemeClr val="accent5">
                    <a:lumMod val="75000"/>
                  </a:schemeClr>
                </a:solidFill>
              </a:rPr>
              <a:t>Управлением и Порядком санкционирования.</a:t>
            </a:r>
            <a:r>
              <a:rPr lang="ru-RU" dirty="0">
                <a:solidFill>
                  <a:schemeClr val="accent5">
                    <a:lumMod val="75000"/>
                  </a:schemeClr>
                </a:solidFill>
              </a:rPr>
              <a:t/>
            </a:r>
            <a:br>
              <a:rPr lang="ru-RU" dirty="0">
                <a:solidFill>
                  <a:schemeClr val="accent5">
                    <a:lumMod val="75000"/>
                  </a:schemeClr>
                </a:solidFill>
              </a:rPr>
            </a:br>
            <a:endParaRPr lang="ru-RU" dirty="0">
              <a:solidFill>
                <a:schemeClr val="accent5">
                  <a:lumMod val="75000"/>
                </a:schemeClr>
              </a:solidFill>
            </a:endParaRPr>
          </a:p>
        </p:txBody>
      </p:sp>
      <p:sp>
        <p:nvSpPr>
          <p:cNvPr id="6" name="Текст 5"/>
          <p:cNvSpPr>
            <a:spLocks noGrp="1"/>
          </p:cNvSpPr>
          <p:nvPr>
            <p:ph type="body" idx="1"/>
          </p:nvPr>
        </p:nvSpPr>
        <p:spPr/>
        <p:txBody>
          <a:bodyPr/>
          <a:lstStyle/>
          <a:p>
            <a:r>
              <a:rPr lang="ru-RU" sz="2000" dirty="0" smtClean="0"/>
              <a:t>- платежные документы не требующие предоставления подтверждающих документов поступившие в Управление до 16.00 обрабатываются в течении текущего операционного дня, после 16.00 – следующим операционным днем (</a:t>
            </a:r>
            <a:r>
              <a:rPr lang="ru-RU" sz="1400" dirty="0" smtClean="0"/>
              <a:t>график </a:t>
            </a:r>
            <a:r>
              <a:rPr lang="ru-RU" sz="1400" dirty="0"/>
              <a:t>приема и обработки документов </a:t>
            </a:r>
            <a:r>
              <a:rPr lang="ru-RU" sz="1400" dirty="0" smtClean="0"/>
              <a:t>Управлением); </a:t>
            </a:r>
          </a:p>
          <a:p>
            <a:r>
              <a:rPr lang="ru-RU" sz="2000" dirty="0"/>
              <a:t>- </a:t>
            </a:r>
            <a:r>
              <a:rPr lang="ru-RU" sz="2000" dirty="0" smtClean="0"/>
              <a:t>платежные документы требующие </a:t>
            </a:r>
            <a:r>
              <a:rPr lang="ru-RU" sz="2000" dirty="0"/>
              <a:t>предоставления подтверждающих документов </a:t>
            </a:r>
            <a:r>
              <a:rPr lang="ru-RU" sz="2000" dirty="0" smtClean="0"/>
              <a:t>обрабатываются не позднее второго рабочего дня следующего за днем поступления в Управление </a:t>
            </a:r>
            <a:r>
              <a:rPr lang="ru-RU" sz="1400" dirty="0" smtClean="0"/>
              <a:t>(Порядок </a:t>
            </a:r>
            <a:r>
              <a:rPr lang="ru-RU" sz="1400" dirty="0"/>
              <a:t>санкционирования оплаты денежных обязательств получателей средств бюджета Великого </a:t>
            </a:r>
            <a:r>
              <a:rPr lang="ru-RU" sz="1400" dirty="0" smtClean="0"/>
              <a:t>Новгорода</a:t>
            </a:r>
            <a:r>
              <a:rPr lang="ru-RU" sz="2000" dirty="0" smtClean="0"/>
              <a:t>);</a:t>
            </a:r>
          </a:p>
          <a:p>
            <a:r>
              <a:rPr lang="ru-RU" sz="2000" dirty="0" smtClean="0"/>
              <a:t>платежные документы за счет средств МБТ из федерального бюджета исполняются </a:t>
            </a:r>
            <a:r>
              <a:rPr lang="ru-RU" sz="2000" dirty="0"/>
              <a:t>не позднее второго рабочего дня, следующего за днем их представления в </a:t>
            </a:r>
            <a:r>
              <a:rPr lang="ru-RU" sz="2000" dirty="0" smtClean="0"/>
              <a:t>Управление</a:t>
            </a:r>
          </a:p>
          <a:p>
            <a:pPr marL="114300" indent="0">
              <a:buNone/>
            </a:pPr>
            <a:r>
              <a:rPr lang="ru-RU" sz="2000" dirty="0" smtClean="0"/>
              <a:t>     (</a:t>
            </a:r>
            <a:r>
              <a:rPr lang="ru-RU" sz="1400" dirty="0" smtClean="0"/>
              <a:t>п.20 Приказа </a:t>
            </a:r>
            <a:r>
              <a:rPr lang="ru-RU" sz="1400" dirty="0"/>
              <a:t>Казначейства России от 30.11.2017 N 32н </a:t>
            </a:r>
            <a:r>
              <a:rPr lang="ru-RU" sz="1400" dirty="0" smtClean="0"/>
              <a:t>«О </a:t>
            </a:r>
            <a:r>
              <a:rPr lang="ru-RU" sz="1400" dirty="0"/>
              <a:t>Порядке осуществления территориальными органами Федерального казначейства полномочий получателя средств федерального бюджета (бюджета субъекта Российской Федерации) по перечислению межбюджетных трансфертов, предоставляемых из федерального бюджета (бюджета субъекта Российской Федерации) бюджету субъекта Российской Федерации (местному бюджету) в форме субсидий, субвенций и иных межбюджетных трансфертов, имеющих целевое </a:t>
            </a:r>
            <a:r>
              <a:rPr lang="ru-RU" sz="1400" dirty="0" smtClean="0"/>
              <a:t>назначение»).</a:t>
            </a:r>
            <a:endParaRPr lang="ru-RU" sz="900" dirty="0"/>
          </a:p>
        </p:txBody>
      </p:sp>
      <p:sp>
        <p:nvSpPr>
          <p:cNvPr id="2" name="Номер слайда 1"/>
          <p:cNvSpPr>
            <a:spLocks noGrp="1"/>
          </p:cNvSpPr>
          <p:nvPr>
            <p:ph type="sldNum" idx="12"/>
          </p:nvPr>
        </p:nvSpPr>
        <p:spPr/>
        <p:txBody>
          <a:bodyPr/>
          <a:lstStyle/>
          <a:p>
            <a:fld id="{6CFFCC01-7066-4CD9-9DA1-83E6E175B465}" type="slidenum">
              <a:rPr lang="ru-RU" altLang="ru-RU" smtClean="0"/>
              <a:pPr/>
              <a:t>15</a:t>
            </a:fld>
            <a:endParaRPr lang="ru-RU" altLang="ru-RU" dirty="0"/>
          </a:p>
        </p:txBody>
      </p:sp>
    </p:spTree>
    <p:extLst>
      <p:ext uri="{BB962C8B-B14F-4D97-AF65-F5344CB8AC3E}">
        <p14:creationId xmlns:p14="http://schemas.microsoft.com/office/powerpoint/2010/main" val="763879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000500" y="982980"/>
            <a:ext cx="7353300" cy="707706"/>
          </a:xfrm>
        </p:spPr>
        <p:txBody>
          <a:bodyPr/>
          <a:lstStyle/>
          <a:p>
            <a:pPr lvl="0">
              <a:lnSpc>
                <a:spcPct val="100000"/>
              </a:lnSpc>
            </a:pPr>
            <a:r>
              <a:rPr lang="ru-RU" sz="1400" dirty="0">
                <a:solidFill>
                  <a:srgbClr val="000000"/>
                </a:solidFill>
                <a:latin typeface="Arial"/>
                <a:cs typeface="Arial"/>
                <a:sym typeface="Arial"/>
              </a:rPr>
              <a:t>Выписка из лицевого счета</a:t>
            </a:r>
            <a:br>
              <a:rPr lang="ru-RU" sz="1400" dirty="0">
                <a:solidFill>
                  <a:srgbClr val="000000"/>
                </a:solidFill>
                <a:latin typeface="Arial"/>
                <a:cs typeface="Arial"/>
                <a:sym typeface="Arial"/>
              </a:rPr>
            </a:br>
            <a:r>
              <a:rPr lang="ru-RU" sz="1400" dirty="0">
                <a:solidFill>
                  <a:srgbClr val="000000"/>
                </a:solidFill>
                <a:latin typeface="Arial"/>
                <a:cs typeface="Arial"/>
                <a:sym typeface="Arial"/>
              </a:rPr>
              <a:t>Отчет о состоянии лицевого счета</a:t>
            </a:r>
            <a:br>
              <a:rPr lang="ru-RU" sz="1400" dirty="0">
                <a:solidFill>
                  <a:srgbClr val="000000"/>
                </a:solidFill>
                <a:latin typeface="Arial"/>
                <a:cs typeface="Arial"/>
                <a:sym typeface="Arial"/>
              </a:rPr>
            </a:br>
            <a:r>
              <a:rPr lang="ru-RU" sz="1400" dirty="0">
                <a:solidFill>
                  <a:srgbClr val="000000"/>
                </a:solidFill>
                <a:latin typeface="Arial"/>
                <a:cs typeface="Arial"/>
                <a:sym typeface="Arial"/>
              </a:rPr>
              <a:t>Все отчеты приходят клиенту в один раздел </a:t>
            </a:r>
            <a:br>
              <a:rPr lang="ru-RU" sz="1400" dirty="0">
                <a:solidFill>
                  <a:srgbClr val="000000"/>
                </a:solidFill>
                <a:latin typeface="Arial"/>
                <a:cs typeface="Arial"/>
                <a:sym typeface="Arial"/>
              </a:rPr>
            </a:br>
            <a:endParaRPr lang="ru-RU" dirty="0"/>
          </a:p>
        </p:txBody>
      </p:sp>
      <p:sp>
        <p:nvSpPr>
          <p:cNvPr id="9" name="Текст 8"/>
          <p:cNvSpPr>
            <a:spLocks noGrp="1"/>
          </p:cNvSpPr>
          <p:nvPr>
            <p:ph type="body" idx="1"/>
          </p:nvPr>
        </p:nvSpPr>
        <p:spPr/>
        <p:txBody>
          <a:bodyPr/>
          <a:lstStyle/>
          <a:p>
            <a:endParaRPr lang="ru-RU" dirty="0"/>
          </a:p>
        </p:txBody>
      </p:sp>
      <p:sp>
        <p:nvSpPr>
          <p:cNvPr id="5" name="Номер слайда 4"/>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16</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3480" y="1409700"/>
            <a:ext cx="9959340" cy="402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7878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Номер слайда 4"/>
          <p:cNvSpPr txBox="1">
            <a:spLocks noGrp="1"/>
          </p:cNvSpPr>
          <p:nvPr/>
        </p:nvSpPr>
        <p:spPr bwMode="auto">
          <a:xfrm>
            <a:off x="8737600" y="6245225"/>
            <a:ext cx="2844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8" rIns="91424" bIns="45718"/>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r" eaLnBrk="1" hangingPunct="1">
              <a:lnSpc>
                <a:spcPct val="100000"/>
              </a:lnSpc>
              <a:spcBef>
                <a:spcPct val="0"/>
              </a:spcBef>
              <a:buFontTx/>
              <a:buNone/>
            </a:pPr>
            <a:endParaRPr lang="ru-RU" altLang="ru-RU" sz="1500">
              <a:latin typeface="Arial" pitchFamily="34" charset="0"/>
            </a:endParaRPr>
          </a:p>
        </p:txBody>
      </p:sp>
      <p:sp>
        <p:nvSpPr>
          <p:cNvPr id="2" name="TextBox 1"/>
          <p:cNvSpPr txBox="1"/>
          <p:nvPr/>
        </p:nvSpPr>
        <p:spPr>
          <a:xfrm>
            <a:off x="2066349" y="2276883"/>
            <a:ext cx="8160907" cy="1015663"/>
          </a:xfrm>
          <a:prstGeom prst="rect">
            <a:avLst/>
          </a:prstGeom>
          <a:noFill/>
        </p:spPr>
        <p:txBody>
          <a:bodyPr lIns="91424" tIns="45718" rIns="91424" bIns="45718">
            <a:spAutoFit/>
          </a:bodyPr>
          <a:lstStyle/>
          <a:p>
            <a:pPr algn="ctr">
              <a:defRPr/>
            </a:pPr>
            <a:r>
              <a:rPr lang="en-US" sz="6000" b="1"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www.roskazna.ru</a:t>
            </a:r>
            <a:endParaRPr lang="ru-RU" sz="6000" b="1"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571074362"/>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0947862" y="6356350"/>
            <a:ext cx="405938" cy="365125"/>
          </a:xfrm>
        </p:spPr>
        <p:txBody>
          <a:bodyPr/>
          <a:lstStyle/>
          <a:p>
            <a:fld id="{6CFFCC01-7066-4CD9-9DA1-83E6E175B465}" type="slidenum">
              <a:rPr lang="ru-RU" altLang="ru-RU" smtClean="0"/>
              <a:pPr/>
              <a:t>2</a:t>
            </a:fld>
            <a:endParaRPr lang="ru-RU" altLang="ru-RU" dirty="0"/>
          </a:p>
        </p:txBody>
      </p:sp>
      <p:sp>
        <p:nvSpPr>
          <p:cNvPr id="27" name="Прямоугольник 26"/>
          <p:cNvSpPr/>
          <p:nvPr/>
        </p:nvSpPr>
        <p:spPr>
          <a:xfrm>
            <a:off x="4707603" y="253132"/>
            <a:ext cx="7484397" cy="400110"/>
          </a:xfrm>
          <a:prstGeom prst="rect">
            <a:avLst/>
          </a:prstGeom>
        </p:spPr>
        <p:txBody>
          <a:bodyPr wrap="square">
            <a:spAutoFit/>
          </a:bodyPr>
          <a:lstStyle/>
          <a:p>
            <a:r>
              <a:rPr lang="ru-RU" sz="2000" b="1" dirty="0" smtClean="0">
                <a:solidFill>
                  <a:srgbClr val="0070C0"/>
                </a:solidFill>
                <a:latin typeface="Arial" panose="020B0604020202020204" pitchFamily="34" charset="0"/>
              </a:rPr>
              <a:t>Нормативно правовые акты:</a:t>
            </a:r>
            <a:endParaRPr lang="ru-RU" sz="2000" b="1" dirty="0">
              <a:solidFill>
                <a:srgbClr val="0070C0"/>
              </a:solidFill>
              <a:latin typeface="Arial" panose="020B0604020202020204" pitchFamily="34" charset="0"/>
            </a:endParaRPr>
          </a:p>
        </p:txBody>
      </p:sp>
      <p:sp>
        <p:nvSpPr>
          <p:cNvPr id="5" name="Прямоугольник 4"/>
          <p:cNvSpPr/>
          <p:nvPr/>
        </p:nvSpPr>
        <p:spPr>
          <a:xfrm>
            <a:off x="1172807" y="1267696"/>
            <a:ext cx="10866792" cy="7448193"/>
          </a:xfrm>
          <a:prstGeom prst="rect">
            <a:avLst/>
          </a:prstGeom>
        </p:spPr>
        <p:txBody>
          <a:bodyPr wrap="square">
            <a:spAutoFit/>
          </a:bodyPr>
          <a:lstStyle/>
          <a:p>
            <a:pPr lvl="0" algn="just">
              <a:spcBef>
                <a:spcPts val="600"/>
              </a:spcBef>
            </a:pPr>
            <a:r>
              <a:rPr lang="ru-RU" sz="1600" dirty="0" smtClean="0">
                <a:solidFill>
                  <a:srgbClr val="0070C0"/>
                </a:solidFill>
                <a:latin typeface="Arial" panose="020B0604020202020204" pitchFamily="34" charset="0"/>
              </a:rPr>
              <a:t>1.Соглашение об </a:t>
            </a:r>
            <a:r>
              <a:rPr lang="ru-RU" sz="1600" dirty="0">
                <a:solidFill>
                  <a:srgbClr val="0070C0"/>
                </a:solidFill>
                <a:latin typeface="Arial" panose="020B0604020202020204" pitchFamily="34" charset="0"/>
              </a:rPr>
              <a:t>осуществлении Управлением Федерального казначейства по Новгородской области отдельных функций по исполнению бюджета Великого Новгорода при кассовом обслуживании исполнения бюджета территориальным органом Федерального </a:t>
            </a:r>
            <a:r>
              <a:rPr lang="ru-RU" sz="1600" dirty="0" smtClean="0">
                <a:solidFill>
                  <a:srgbClr val="0070C0"/>
                </a:solidFill>
                <a:latin typeface="Arial" panose="020B0604020202020204" pitchFamily="34" charset="0"/>
              </a:rPr>
              <a:t>казначейства.</a:t>
            </a:r>
          </a:p>
          <a:p>
            <a:pPr lvl="0" algn="just">
              <a:spcBef>
                <a:spcPts val="600"/>
              </a:spcBef>
            </a:pPr>
            <a:r>
              <a:rPr lang="ru-RU" sz="1600" dirty="0">
                <a:solidFill>
                  <a:srgbClr val="0070C0"/>
                </a:solidFill>
                <a:latin typeface="Arial" panose="020B0604020202020204" pitchFamily="34" charset="0"/>
              </a:rPr>
              <a:t>2. Приказ Комитета финансов Администрации Великого Новгорода </a:t>
            </a:r>
            <a:r>
              <a:rPr lang="ru-RU" sz="1600" dirty="0" smtClean="0">
                <a:solidFill>
                  <a:srgbClr val="0070C0"/>
                </a:solidFill>
                <a:latin typeface="Arial" panose="020B0604020202020204" pitchFamily="34" charset="0"/>
              </a:rPr>
              <a:t>от 11 ноября </a:t>
            </a:r>
            <a:r>
              <a:rPr lang="ru-RU" sz="1600" dirty="0">
                <a:solidFill>
                  <a:srgbClr val="0070C0"/>
                </a:solidFill>
                <a:latin typeface="Arial" panose="020B0604020202020204" pitchFamily="34" charset="0"/>
              </a:rPr>
              <a:t>2019 № </a:t>
            </a:r>
            <a:r>
              <a:rPr lang="ru-RU" sz="1600" dirty="0" smtClean="0">
                <a:solidFill>
                  <a:srgbClr val="0070C0"/>
                </a:solidFill>
                <a:latin typeface="Arial" panose="020B0604020202020204" pitchFamily="34" charset="0"/>
              </a:rPr>
              <a:t>30 </a:t>
            </a:r>
            <a:r>
              <a:rPr lang="ru-RU" sz="1600" dirty="0">
                <a:solidFill>
                  <a:srgbClr val="0070C0"/>
                </a:solidFill>
                <a:latin typeface="Arial" panose="020B0604020202020204" pitchFamily="34" charset="0"/>
              </a:rPr>
              <a:t>«Об утверждении порядка учета Управлением Федерального казначейства по Новгородской области бюджетных и денежных обязательств получателей средств бюджета Великого Новгорода </a:t>
            </a:r>
            <a:endParaRPr lang="ru-RU" sz="1600" dirty="0" smtClean="0">
              <a:solidFill>
                <a:srgbClr val="0070C0"/>
              </a:solidFill>
              <a:latin typeface="Arial" panose="020B0604020202020204" pitchFamily="34" charset="0"/>
            </a:endParaRPr>
          </a:p>
          <a:p>
            <a:pPr lvl="0" algn="just">
              <a:spcBef>
                <a:spcPts val="600"/>
              </a:spcBef>
            </a:pPr>
            <a:r>
              <a:rPr lang="ru-RU" sz="1600" dirty="0" smtClean="0">
                <a:solidFill>
                  <a:srgbClr val="0070C0"/>
                </a:solidFill>
                <a:latin typeface="Arial" panose="020B0604020202020204" pitchFamily="34" charset="0"/>
              </a:rPr>
              <a:t>3. </a:t>
            </a:r>
            <a:r>
              <a:rPr lang="ru-RU" sz="1600" dirty="0">
                <a:solidFill>
                  <a:srgbClr val="0070C0"/>
                </a:solidFill>
                <a:latin typeface="Arial" panose="020B0604020202020204" pitchFamily="34" charset="0"/>
              </a:rPr>
              <a:t>Приказ Комитета финансов Администрации Великого Новгорода от </a:t>
            </a:r>
            <a:r>
              <a:rPr lang="en-US" sz="1600" dirty="0" smtClean="0">
                <a:solidFill>
                  <a:srgbClr val="0070C0"/>
                </a:solidFill>
                <a:latin typeface="Arial" panose="020B0604020202020204" pitchFamily="34" charset="0"/>
              </a:rPr>
              <a:t>29</a:t>
            </a:r>
            <a:r>
              <a:rPr lang="ru-RU" sz="1600" dirty="0" smtClean="0">
                <a:solidFill>
                  <a:srgbClr val="0070C0"/>
                </a:solidFill>
                <a:latin typeface="Arial" panose="020B0604020202020204" pitchFamily="34" charset="0"/>
              </a:rPr>
              <a:t> </a:t>
            </a:r>
            <a:r>
              <a:rPr lang="ru-RU" sz="1600" dirty="0">
                <a:solidFill>
                  <a:srgbClr val="0070C0"/>
                </a:solidFill>
                <a:latin typeface="Arial" panose="020B0604020202020204" pitchFamily="34" charset="0"/>
              </a:rPr>
              <a:t>ноября 2019 № </a:t>
            </a:r>
            <a:r>
              <a:rPr lang="ru-RU" sz="1600" dirty="0" smtClean="0">
                <a:solidFill>
                  <a:srgbClr val="0070C0"/>
                </a:solidFill>
                <a:latin typeface="Arial" panose="020B0604020202020204" pitchFamily="34" charset="0"/>
              </a:rPr>
              <a:t>3</a:t>
            </a:r>
            <a:r>
              <a:rPr lang="en-US" sz="1600" dirty="0" smtClean="0">
                <a:solidFill>
                  <a:srgbClr val="0070C0"/>
                </a:solidFill>
                <a:latin typeface="Arial" panose="020B0604020202020204" pitchFamily="34" charset="0"/>
              </a:rPr>
              <a:t>4</a:t>
            </a:r>
            <a:r>
              <a:rPr lang="ru-RU" sz="1600" dirty="0" smtClean="0">
                <a:solidFill>
                  <a:srgbClr val="0070C0"/>
                </a:solidFill>
                <a:latin typeface="Arial" panose="020B0604020202020204" pitchFamily="34" charset="0"/>
              </a:rPr>
              <a:t> </a:t>
            </a:r>
            <a:r>
              <a:rPr lang="ru-RU" sz="1600" dirty="0">
                <a:solidFill>
                  <a:srgbClr val="0070C0"/>
                </a:solidFill>
                <a:latin typeface="Arial" panose="020B0604020202020204" pitchFamily="34" charset="0"/>
              </a:rPr>
              <a:t>«Об утверждении порядка исполнения бюджета Великого Новгород по расходам и санкционирования оплаты денежных обязательств получателей средств бюджета Великого Новгорода»</a:t>
            </a:r>
          </a:p>
          <a:p>
            <a:pPr lvl="0" algn="just">
              <a:spcBef>
                <a:spcPts val="600"/>
              </a:spcBef>
            </a:pPr>
            <a:r>
              <a:rPr lang="ru-RU" sz="1600" dirty="0" smtClean="0">
                <a:solidFill>
                  <a:srgbClr val="0070C0"/>
                </a:solidFill>
                <a:latin typeface="Arial" panose="020B0604020202020204" pitchFamily="34" charset="0"/>
              </a:rPr>
              <a:t>4. </a:t>
            </a:r>
            <a:r>
              <a:rPr lang="ru-RU" sz="1600" dirty="0">
                <a:solidFill>
                  <a:srgbClr val="0070C0"/>
                </a:solidFill>
                <a:latin typeface="Arial" panose="020B0604020202020204" pitchFamily="34" charset="0"/>
              </a:rPr>
              <a:t>Приказ Казначейства России от 10.10.2008 N </a:t>
            </a:r>
            <a:r>
              <a:rPr lang="ru-RU" sz="1600" dirty="0" smtClean="0">
                <a:solidFill>
                  <a:srgbClr val="0070C0"/>
                </a:solidFill>
                <a:latin typeface="Arial" panose="020B0604020202020204" pitchFamily="34" charset="0"/>
              </a:rPr>
              <a:t>8н «О порядке кассового </a:t>
            </a:r>
            <a:r>
              <a:rPr lang="ru-RU" sz="1600" dirty="0">
                <a:solidFill>
                  <a:srgbClr val="0070C0"/>
                </a:solidFill>
                <a:latin typeface="Arial" panose="020B0604020202020204" pitchFamily="34" charset="0"/>
              </a:rPr>
              <a:t>обслуживания исполнения федерального бюджета, бюджетов субъектов Российской Федерации и местных бюджетов и порядок осуществления территориальными органами Федерального казначейства отдельных функций финансовых органов субъектов Российской Федерации и муниципальных образований по исполнению соответствующих </a:t>
            </a:r>
            <a:r>
              <a:rPr lang="ru-RU" sz="1600" dirty="0" smtClean="0">
                <a:solidFill>
                  <a:srgbClr val="0070C0"/>
                </a:solidFill>
                <a:latin typeface="Arial" panose="020B0604020202020204" pitchFamily="34" charset="0"/>
              </a:rPr>
              <a:t>бюджетов».</a:t>
            </a:r>
          </a:p>
          <a:p>
            <a:pPr lvl="0" algn="just">
              <a:spcBef>
                <a:spcPts val="600"/>
              </a:spcBef>
            </a:pPr>
            <a:r>
              <a:rPr lang="ru-RU" sz="1600" dirty="0" smtClean="0">
                <a:solidFill>
                  <a:srgbClr val="0070C0"/>
                </a:solidFill>
                <a:latin typeface="Arial" panose="020B0604020202020204" pitchFamily="34" charset="0"/>
              </a:rPr>
              <a:t>5. </a:t>
            </a:r>
            <a:r>
              <a:rPr lang="ru-RU" sz="1600" dirty="0">
                <a:solidFill>
                  <a:srgbClr val="0070C0"/>
                </a:solidFill>
                <a:latin typeface="Arial" panose="020B0604020202020204" pitchFamily="34" charset="0"/>
              </a:rPr>
              <a:t>Приказ Казначейства России от 30.06.2014 N </a:t>
            </a:r>
            <a:r>
              <a:rPr lang="ru-RU" sz="1600" dirty="0" smtClean="0">
                <a:solidFill>
                  <a:srgbClr val="0070C0"/>
                </a:solidFill>
                <a:latin typeface="Arial" panose="020B0604020202020204" pitchFamily="34" charset="0"/>
              </a:rPr>
              <a:t>10н «Об </a:t>
            </a:r>
            <a:r>
              <a:rPr lang="ru-RU" sz="1600" dirty="0">
                <a:solidFill>
                  <a:srgbClr val="0070C0"/>
                </a:solidFill>
                <a:latin typeface="Arial" panose="020B0604020202020204" pitchFamily="34" charset="0"/>
              </a:rPr>
              <a:t>утверждении правил обеспечения наличными денежными средствами организаций, лицевые счета которым открыты в территориальных органах Федерального казначейства, финансовых органах субъектов Российской Федерации (муниципальных образований</a:t>
            </a:r>
            <a:r>
              <a:rPr lang="ru-RU" sz="1600" dirty="0" smtClean="0">
                <a:solidFill>
                  <a:srgbClr val="0070C0"/>
                </a:solidFill>
                <a:latin typeface="Arial" panose="020B0604020202020204" pitchFamily="34" charset="0"/>
              </a:rPr>
              <a:t>)».</a:t>
            </a:r>
          </a:p>
          <a:p>
            <a:pPr lvl="0" algn="just">
              <a:spcBef>
                <a:spcPts val="600"/>
              </a:spcBef>
            </a:pPr>
            <a:r>
              <a:rPr lang="ru-RU" sz="1600" dirty="0">
                <a:solidFill>
                  <a:srgbClr val="0070C0"/>
                </a:solidFill>
                <a:latin typeface="Arial" panose="020B0604020202020204" pitchFamily="34" charset="0"/>
              </a:rPr>
              <a:t>6</a:t>
            </a:r>
            <a:r>
              <a:rPr lang="ru-RU" sz="1600" dirty="0" smtClean="0">
                <a:solidFill>
                  <a:srgbClr val="0070C0"/>
                </a:solidFill>
                <a:latin typeface="Arial" panose="020B0604020202020204" pitchFamily="34" charset="0"/>
              </a:rPr>
              <a:t>. </a:t>
            </a:r>
            <a:r>
              <a:rPr lang="ru-RU" sz="1600" dirty="0">
                <a:solidFill>
                  <a:srgbClr val="0070C0"/>
                </a:solidFill>
                <a:latin typeface="Arial" panose="020B0604020202020204" pitchFamily="34" charset="0"/>
              </a:rPr>
              <a:t>Приказ Минфина России от 08.06.2018 N </a:t>
            </a:r>
            <a:r>
              <a:rPr lang="ru-RU" sz="1600" dirty="0" smtClean="0">
                <a:solidFill>
                  <a:srgbClr val="0070C0"/>
                </a:solidFill>
                <a:latin typeface="Arial" panose="020B0604020202020204" pitchFamily="34" charset="0"/>
              </a:rPr>
              <a:t>132н «</a:t>
            </a:r>
            <a:r>
              <a:rPr lang="ru-RU" sz="1600" dirty="0">
                <a:solidFill>
                  <a:srgbClr val="0070C0"/>
                </a:solidFill>
                <a:latin typeface="Arial" panose="020B0604020202020204" pitchFamily="34" charset="0"/>
              </a:rPr>
              <a:t>О порядке  формирования и применения кодов бюджетной классификации Российской Федерации, их структуру и принципы </a:t>
            </a:r>
            <a:r>
              <a:rPr lang="ru-RU" sz="1600" dirty="0" smtClean="0">
                <a:solidFill>
                  <a:srgbClr val="0070C0"/>
                </a:solidFill>
                <a:latin typeface="Arial" panose="020B0604020202020204" pitchFamily="34" charset="0"/>
              </a:rPr>
              <a:t>назначения».</a:t>
            </a:r>
          </a:p>
          <a:p>
            <a:pPr lvl="0">
              <a:spcBef>
                <a:spcPts val="600"/>
              </a:spcBef>
            </a:pPr>
            <a:r>
              <a:rPr lang="ru-RU" sz="1800" dirty="0" smtClean="0">
                <a:solidFill>
                  <a:srgbClr val="0070C0"/>
                </a:solidFill>
                <a:latin typeface="Arial" panose="020B0604020202020204" pitchFamily="34" charset="0"/>
              </a:rPr>
              <a:t> </a:t>
            </a:r>
            <a:endParaRPr lang="ru-RU" sz="1800" dirty="0">
              <a:solidFill>
                <a:srgbClr val="0070C0"/>
              </a:solidFill>
              <a:latin typeface="Arial" panose="020B0604020202020204" pitchFamily="34" charset="0"/>
            </a:endParaRPr>
          </a:p>
          <a:p>
            <a:pPr lvl="0">
              <a:spcBef>
                <a:spcPts val="600"/>
              </a:spcBef>
            </a:pPr>
            <a:endParaRPr lang="ru-RU" sz="1800" dirty="0" smtClean="0">
              <a:solidFill>
                <a:srgbClr val="0070C0"/>
              </a:solidFill>
              <a:latin typeface="Arial" panose="020B0604020202020204" pitchFamily="34" charset="0"/>
            </a:endParaRPr>
          </a:p>
          <a:p>
            <a:pPr lvl="0">
              <a:spcBef>
                <a:spcPts val="600"/>
              </a:spcBef>
            </a:pPr>
            <a:endParaRPr lang="ru-RU" sz="2400" dirty="0">
              <a:solidFill>
                <a:srgbClr val="0070C0"/>
              </a:solidFill>
              <a:latin typeface="Arial" panose="020B0604020202020204" pitchFamily="34" charset="0"/>
            </a:endParaRPr>
          </a:p>
          <a:p>
            <a:pPr lvl="0">
              <a:spcBef>
                <a:spcPts val="600"/>
              </a:spcBef>
            </a:pPr>
            <a:endParaRPr lang="ru-RU" sz="2400" dirty="0">
              <a:solidFill>
                <a:srgbClr val="0070C0"/>
              </a:solidFill>
              <a:latin typeface="Arial" panose="020B0604020202020204" pitchFamily="34" charset="0"/>
            </a:endParaRPr>
          </a:p>
          <a:p>
            <a:pPr lvl="0">
              <a:spcBef>
                <a:spcPts val="600"/>
              </a:spcBef>
            </a:pPr>
            <a:endParaRPr lang="ru-RU" sz="2400" b="1" dirty="0">
              <a:solidFill>
                <a:srgbClr val="0070C0"/>
              </a:solidFill>
              <a:latin typeface="Arial" panose="020B0604020202020204" pitchFamily="34" charset="0"/>
            </a:endParaRPr>
          </a:p>
        </p:txBody>
      </p:sp>
    </p:spTree>
    <p:extLst>
      <p:ext uri="{BB962C8B-B14F-4D97-AF65-F5344CB8AC3E}">
        <p14:creationId xmlns:p14="http://schemas.microsoft.com/office/powerpoint/2010/main" val="115199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0947862" y="6356350"/>
            <a:ext cx="405938" cy="365125"/>
          </a:xfrm>
        </p:spPr>
        <p:txBody>
          <a:bodyPr/>
          <a:lstStyle/>
          <a:p>
            <a:fld id="{6CFFCC01-7066-4CD9-9DA1-83E6E175B465}" type="slidenum">
              <a:rPr lang="ru-RU" altLang="ru-RU" smtClean="0"/>
              <a:pPr/>
              <a:t>3</a:t>
            </a:fld>
            <a:endParaRPr lang="ru-RU" altLang="ru-RU" dirty="0"/>
          </a:p>
        </p:txBody>
      </p:sp>
      <p:sp>
        <p:nvSpPr>
          <p:cNvPr id="27" name="Прямоугольник 26"/>
          <p:cNvSpPr/>
          <p:nvPr/>
        </p:nvSpPr>
        <p:spPr>
          <a:xfrm>
            <a:off x="4707603" y="253132"/>
            <a:ext cx="7484397" cy="707886"/>
          </a:xfrm>
          <a:prstGeom prst="rect">
            <a:avLst/>
          </a:prstGeom>
        </p:spPr>
        <p:txBody>
          <a:bodyPr wrap="square">
            <a:spAutoFit/>
          </a:bodyPr>
          <a:lstStyle/>
          <a:p>
            <a:r>
              <a:rPr lang="ru-RU" sz="2000" b="1" dirty="0" smtClean="0">
                <a:solidFill>
                  <a:srgbClr val="0070C0"/>
                </a:solidFill>
                <a:latin typeface="Arial" panose="020B0604020202020204" pitchFamily="34" charset="0"/>
              </a:rPr>
              <a:t>Что необходимо сделать получателям средств бюджета и главным распорядителям средств бюджета:</a:t>
            </a:r>
            <a:endParaRPr lang="ru-RU" sz="2000" b="1" dirty="0">
              <a:solidFill>
                <a:srgbClr val="0070C0"/>
              </a:solidFill>
              <a:latin typeface="Arial" panose="020B0604020202020204" pitchFamily="34" charset="0"/>
            </a:endParaRPr>
          </a:p>
        </p:txBody>
      </p:sp>
      <p:sp>
        <p:nvSpPr>
          <p:cNvPr id="20" name="Прямоугольник 19"/>
          <p:cNvSpPr/>
          <p:nvPr/>
        </p:nvSpPr>
        <p:spPr>
          <a:xfrm>
            <a:off x="220309" y="1567692"/>
            <a:ext cx="11577991" cy="3990836"/>
          </a:xfrm>
          <a:prstGeom prst="rect">
            <a:avLst/>
          </a:prstGeom>
        </p:spPr>
        <p:txBody>
          <a:bodyPr wrap="square">
            <a:spAutoFit/>
          </a:bodyPr>
          <a:lstStyle/>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Открыть лицевые счета в Управлении;</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Получить электронную подпись и доступ в СУФД;</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Изучить НПА;</a:t>
            </a:r>
          </a:p>
          <a:p>
            <a:pPr marL="285750" indent="-285750">
              <a:lnSpc>
                <a:spcPts val="4000"/>
              </a:lnSpc>
              <a:spcAft>
                <a:spcPts val="600"/>
              </a:spcAft>
              <a:buFont typeface="Wingdings" panose="05000000000000000000" pitchFamily="2" charset="2"/>
              <a:buChar char="ü"/>
            </a:pPr>
            <a:r>
              <a:rPr lang="ru-RU" sz="2000" dirty="0" smtClean="0">
                <a:solidFill>
                  <a:srgbClr val="0070C0"/>
                </a:solidFill>
                <a:latin typeface="+mj-lt"/>
              </a:rPr>
              <a:t>Изучить пользовательскую документацию к СУФД;</a:t>
            </a:r>
          </a:p>
          <a:p>
            <a:pPr marL="285750" indent="-285750">
              <a:spcAft>
                <a:spcPts val="600"/>
              </a:spcAft>
              <a:buFont typeface="Wingdings" panose="05000000000000000000" pitchFamily="2" charset="2"/>
              <a:buChar char="ü"/>
            </a:pPr>
            <a:r>
              <a:rPr lang="ru-RU" sz="2000" dirty="0" smtClean="0">
                <a:solidFill>
                  <a:srgbClr val="0070C0"/>
                </a:solidFill>
                <a:latin typeface="+mj-lt"/>
              </a:rPr>
              <a:t>Ознакомиться с  графиком приема и обработки документов Управлением, утвержденным Приказом Управления федерального казначейства по Новгородской области от 08.05.2019 №116 «Об организации </a:t>
            </a:r>
            <a:r>
              <a:rPr lang="ru-RU" sz="2000" dirty="0">
                <a:solidFill>
                  <a:srgbClr val="0070C0"/>
                </a:solidFill>
                <a:latin typeface="+mj-lt"/>
              </a:rPr>
              <a:t>работы Управления федерального казначейства по Новгородской области </a:t>
            </a:r>
            <a:r>
              <a:rPr lang="ru-RU" sz="2000" dirty="0" smtClean="0">
                <a:solidFill>
                  <a:srgbClr val="0070C0"/>
                </a:solidFill>
                <a:latin typeface="+mj-lt"/>
              </a:rPr>
              <a:t>с клиентами» размещенным 08.05.2019 на сайте </a:t>
            </a:r>
            <a:r>
              <a:rPr lang="en-US" sz="2000" dirty="0" smtClean="0">
                <a:solidFill>
                  <a:schemeClr val="tx1"/>
                </a:solidFill>
                <a:latin typeface="+mj-lt"/>
              </a:rPr>
              <a:t>novgorod.roskazna.ru</a:t>
            </a:r>
            <a:r>
              <a:rPr lang="en-US" sz="2000" dirty="0" smtClean="0">
                <a:solidFill>
                  <a:srgbClr val="0070C0"/>
                </a:solidFill>
                <a:latin typeface="+mj-lt"/>
              </a:rPr>
              <a:t> </a:t>
            </a:r>
            <a:r>
              <a:rPr lang="ru-RU" sz="2000" dirty="0" smtClean="0">
                <a:solidFill>
                  <a:srgbClr val="0070C0"/>
                </a:solidFill>
                <a:latin typeface="+mj-lt"/>
              </a:rPr>
              <a:t>в разделе Новости</a:t>
            </a:r>
          </a:p>
        </p:txBody>
      </p:sp>
    </p:spTree>
    <p:extLst>
      <p:ext uri="{BB962C8B-B14F-4D97-AF65-F5344CB8AC3E}">
        <p14:creationId xmlns:p14="http://schemas.microsoft.com/office/powerpoint/2010/main" val="3420790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xfrm>
            <a:off x="10947862" y="6356350"/>
            <a:ext cx="405938" cy="365125"/>
          </a:xfrm>
        </p:spPr>
        <p:txBody>
          <a:bodyPr/>
          <a:lstStyle/>
          <a:p>
            <a:fld id="{6CFFCC01-7066-4CD9-9DA1-83E6E175B465}" type="slidenum">
              <a:rPr lang="ru-RU" altLang="ru-RU" smtClean="0"/>
              <a:pPr/>
              <a:t>4</a:t>
            </a:fld>
            <a:endParaRPr lang="ru-RU" altLang="ru-RU" dirty="0"/>
          </a:p>
        </p:txBody>
      </p:sp>
      <p:sp>
        <p:nvSpPr>
          <p:cNvPr id="27" name="Прямоугольник 26"/>
          <p:cNvSpPr/>
          <p:nvPr/>
        </p:nvSpPr>
        <p:spPr>
          <a:xfrm>
            <a:off x="4053671" y="145182"/>
            <a:ext cx="7484397" cy="954107"/>
          </a:xfrm>
          <a:prstGeom prst="rect">
            <a:avLst/>
          </a:prstGeom>
        </p:spPr>
        <p:txBody>
          <a:bodyPr wrap="square">
            <a:spAutoFit/>
          </a:bodyPr>
          <a:lstStyle/>
          <a:p>
            <a:r>
              <a:rPr lang="ru-RU" sz="2800" b="1" dirty="0" smtClean="0">
                <a:solidFill>
                  <a:srgbClr val="0070C0"/>
                </a:solidFill>
                <a:latin typeface="Arial" panose="020B0604020202020204" pitchFamily="34" charset="0"/>
              </a:rPr>
              <a:t>Начало работы с 09.01.2020 по доведению бюджетных данных:</a:t>
            </a:r>
            <a:endParaRPr lang="ru-RU" sz="2800" b="1" dirty="0">
              <a:solidFill>
                <a:srgbClr val="0070C0"/>
              </a:solidFill>
              <a:latin typeface="Arial" panose="020B0604020202020204" pitchFamily="34" charset="0"/>
            </a:endParaRPr>
          </a:p>
        </p:txBody>
      </p:sp>
      <p:sp>
        <p:nvSpPr>
          <p:cNvPr id="20" name="Прямоугольник 19"/>
          <p:cNvSpPr/>
          <p:nvPr/>
        </p:nvSpPr>
        <p:spPr>
          <a:xfrm>
            <a:off x="63500" y="1400242"/>
            <a:ext cx="8659802" cy="4785926"/>
          </a:xfrm>
          <a:prstGeom prst="rect">
            <a:avLst/>
          </a:prstGeom>
        </p:spPr>
        <p:txBody>
          <a:bodyPr wrap="square">
            <a:spAutoFit/>
          </a:bodyPr>
          <a:lstStyle/>
          <a:p>
            <a:pPr marL="285750" indent="-285750">
              <a:lnSpc>
                <a:spcPts val="3000"/>
              </a:lnSpc>
              <a:spcAft>
                <a:spcPts val="1800"/>
              </a:spcAft>
              <a:buFont typeface="Wingdings" panose="05000000000000000000" pitchFamily="2" charset="2"/>
              <a:buChar char="ü"/>
            </a:pPr>
            <a:r>
              <a:rPr lang="ru-RU" sz="2200" b="1" dirty="0" smtClean="0">
                <a:solidFill>
                  <a:srgbClr val="0070C0"/>
                </a:solidFill>
                <a:latin typeface="+mj-lt"/>
              </a:rPr>
              <a:t>Комитет финансов Администрации Великого Новгорода направляет в Управление расходные расписания с ЛБО на 2020, 2021, 2022 года в разрезе КБК на лицевые счета ГРБС (л/</a:t>
            </a:r>
            <a:r>
              <a:rPr lang="ru-RU" sz="2200" b="1" dirty="0" err="1" smtClean="0">
                <a:solidFill>
                  <a:srgbClr val="0070C0"/>
                </a:solidFill>
                <a:latin typeface="+mj-lt"/>
              </a:rPr>
              <a:t>сч</a:t>
            </a:r>
            <a:r>
              <a:rPr lang="ru-RU" sz="2200" b="1" dirty="0" smtClean="0">
                <a:solidFill>
                  <a:srgbClr val="0070C0"/>
                </a:solidFill>
                <a:latin typeface="+mj-lt"/>
              </a:rPr>
              <a:t>. 01 или  03).</a:t>
            </a:r>
          </a:p>
          <a:p>
            <a:pPr marL="285750" indent="-285750">
              <a:lnSpc>
                <a:spcPts val="3000"/>
              </a:lnSpc>
              <a:spcAft>
                <a:spcPts val="1800"/>
              </a:spcAft>
              <a:buFont typeface="Wingdings" panose="05000000000000000000" pitchFamily="2" charset="2"/>
              <a:buChar char="ü"/>
            </a:pPr>
            <a:r>
              <a:rPr lang="ru-RU" sz="2200" b="1" dirty="0" smtClean="0">
                <a:solidFill>
                  <a:srgbClr val="0070C0"/>
                </a:solidFill>
                <a:latin typeface="+mj-lt"/>
              </a:rPr>
              <a:t>ГРБС, получив из Управления расходное расписание Комитета финансов, направляет </a:t>
            </a:r>
            <a:r>
              <a:rPr lang="ru-RU" sz="2200" b="1" dirty="0">
                <a:solidFill>
                  <a:srgbClr val="0070C0"/>
                </a:solidFill>
                <a:latin typeface="+mj-lt"/>
              </a:rPr>
              <a:t>в Управление расходные расписания с ЛБО на 2020, 2021, 2022 года </a:t>
            </a:r>
            <a:r>
              <a:rPr lang="ru-RU" sz="2200" b="1" dirty="0" smtClean="0">
                <a:solidFill>
                  <a:srgbClr val="0070C0"/>
                </a:solidFill>
                <a:latin typeface="+mj-lt"/>
              </a:rPr>
              <a:t>в </a:t>
            </a:r>
            <a:r>
              <a:rPr lang="ru-RU" sz="2200" b="1" dirty="0">
                <a:solidFill>
                  <a:srgbClr val="0070C0"/>
                </a:solidFill>
                <a:latin typeface="+mj-lt"/>
              </a:rPr>
              <a:t>разрезе КБК на лицевые счета </a:t>
            </a:r>
            <a:r>
              <a:rPr lang="ru-RU" sz="2200" b="1" dirty="0" smtClean="0">
                <a:solidFill>
                  <a:srgbClr val="0070C0"/>
                </a:solidFill>
                <a:latin typeface="+mj-lt"/>
              </a:rPr>
              <a:t>ПБС (разассигновывают </a:t>
            </a:r>
            <a:r>
              <a:rPr lang="ru-RU" sz="2200" b="1" dirty="0" smtClean="0">
                <a:solidFill>
                  <a:srgbClr val="C00000"/>
                </a:solidFill>
                <a:latin typeface="+mj-lt"/>
              </a:rPr>
              <a:t>ВСЕ</a:t>
            </a:r>
            <a:r>
              <a:rPr lang="ru-RU" sz="2200" b="1" dirty="0" smtClean="0">
                <a:solidFill>
                  <a:srgbClr val="0070C0"/>
                </a:solidFill>
                <a:latin typeface="+mj-lt"/>
              </a:rPr>
              <a:t> ЛБО на 03 лицевые счета.)</a:t>
            </a:r>
          </a:p>
          <a:p>
            <a:pPr marL="285750" indent="-285750">
              <a:lnSpc>
                <a:spcPts val="3000"/>
              </a:lnSpc>
              <a:spcAft>
                <a:spcPts val="1800"/>
              </a:spcAft>
              <a:buFont typeface="Wingdings" panose="05000000000000000000" pitchFamily="2" charset="2"/>
              <a:buChar char="ü"/>
            </a:pPr>
            <a:r>
              <a:rPr lang="ru-RU" sz="2200" b="1" dirty="0" smtClean="0">
                <a:solidFill>
                  <a:srgbClr val="0070C0"/>
                </a:solidFill>
                <a:latin typeface="+mj-lt"/>
              </a:rPr>
              <a:t>Таким же образом доводятся по мере надобности ПОФР в разрезе КБК. Комитет финансов – ГРБС- ПБС.</a:t>
            </a:r>
            <a:endParaRPr lang="ru-RU" sz="1800" dirty="0" smtClean="0">
              <a:solidFill>
                <a:srgbClr val="0070C0"/>
              </a:solidFill>
              <a:latin typeface="+mj-lt"/>
            </a:endParaRPr>
          </a:p>
        </p:txBody>
      </p:sp>
    </p:spTree>
    <p:extLst>
      <p:ext uri="{BB962C8B-B14F-4D97-AF65-F5344CB8AC3E}">
        <p14:creationId xmlns:p14="http://schemas.microsoft.com/office/powerpoint/2010/main" val="196975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8781" y="1080136"/>
            <a:ext cx="9502139" cy="447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2656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6</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552450"/>
            <a:ext cx="121935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8767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619500" y="518161"/>
            <a:ext cx="10515600" cy="784860"/>
          </a:xfrm>
        </p:spPr>
        <p:txBody>
          <a:bodyPr/>
          <a:lstStyle/>
          <a:p>
            <a:pPr lvl="0">
              <a:lnSpc>
                <a:spcPct val="100000"/>
              </a:lnSpc>
            </a:pPr>
            <a:r>
              <a:rPr lang="ru-RU" sz="2000" b="1" dirty="0" smtClean="0">
                <a:solidFill>
                  <a:srgbClr val="0070C0"/>
                </a:solidFill>
                <a:latin typeface="Arial" panose="020B0604020202020204" pitchFamily="34" charset="0"/>
                <a:cs typeface="Arial"/>
                <a:sym typeface="Arial"/>
              </a:rPr>
              <a:t/>
            </a:r>
            <a:br>
              <a:rPr lang="ru-RU" sz="2000" b="1" dirty="0" smtClean="0">
                <a:solidFill>
                  <a:srgbClr val="0070C0"/>
                </a:solidFill>
                <a:latin typeface="Arial" panose="020B0604020202020204" pitchFamily="34" charset="0"/>
                <a:cs typeface="Arial"/>
                <a:sym typeface="Arial"/>
              </a:rPr>
            </a:br>
            <a:r>
              <a:rPr lang="ru-RU" sz="2000" b="1" dirty="0">
                <a:solidFill>
                  <a:srgbClr val="0070C0"/>
                </a:solidFill>
                <a:latin typeface="Arial" panose="020B0604020202020204" pitchFamily="34" charset="0"/>
                <a:cs typeface="Arial"/>
                <a:sym typeface="Arial"/>
              </a:rPr>
              <a:t/>
            </a:r>
            <a:br>
              <a:rPr lang="ru-RU" sz="2000" b="1" dirty="0">
                <a:solidFill>
                  <a:srgbClr val="0070C0"/>
                </a:solidFill>
                <a:latin typeface="Arial" panose="020B0604020202020204" pitchFamily="34" charset="0"/>
                <a:cs typeface="Arial"/>
                <a:sym typeface="Arial"/>
              </a:rPr>
            </a:br>
            <a:r>
              <a:rPr lang="ru-RU" sz="2000" b="1" dirty="0" smtClean="0">
                <a:solidFill>
                  <a:srgbClr val="0070C0"/>
                </a:solidFill>
                <a:latin typeface="Arial" panose="020B0604020202020204" pitchFamily="34" charset="0"/>
                <a:cs typeface="Arial"/>
                <a:sym typeface="Arial"/>
              </a:rPr>
              <a:t>Начало </a:t>
            </a:r>
            <a:r>
              <a:rPr lang="ru-RU" sz="2000" b="1" dirty="0">
                <a:solidFill>
                  <a:srgbClr val="0070C0"/>
                </a:solidFill>
                <a:latin typeface="Arial" panose="020B0604020202020204" pitchFamily="34" charset="0"/>
                <a:cs typeface="Arial"/>
                <a:sym typeface="Arial"/>
              </a:rPr>
              <a:t>работы с 09.01.2020 по </a:t>
            </a:r>
            <a:r>
              <a:rPr lang="ru-RU" sz="2000" b="1" dirty="0" smtClean="0">
                <a:solidFill>
                  <a:srgbClr val="0070C0"/>
                </a:solidFill>
                <a:latin typeface="Arial" panose="020B0604020202020204" pitchFamily="34" charset="0"/>
                <a:cs typeface="Arial"/>
                <a:sym typeface="Arial"/>
              </a:rPr>
              <a:t>расходам:</a:t>
            </a:r>
            <a:r>
              <a:rPr lang="ru-RU" sz="2000" b="1" dirty="0">
                <a:solidFill>
                  <a:srgbClr val="0070C0"/>
                </a:solidFill>
                <a:latin typeface="Arial" panose="020B0604020202020204" pitchFamily="34" charset="0"/>
                <a:cs typeface="Arial"/>
                <a:sym typeface="Arial"/>
              </a:rPr>
              <a:t/>
            </a:r>
            <a:br>
              <a:rPr lang="ru-RU" sz="2000" b="1" dirty="0">
                <a:solidFill>
                  <a:srgbClr val="0070C0"/>
                </a:solidFill>
                <a:latin typeface="Arial" panose="020B0604020202020204" pitchFamily="34" charset="0"/>
                <a:cs typeface="Arial"/>
                <a:sym typeface="Arial"/>
              </a:rPr>
            </a:br>
            <a:endParaRPr lang="ru-RU" dirty="0"/>
          </a:p>
        </p:txBody>
      </p:sp>
      <p:sp>
        <p:nvSpPr>
          <p:cNvPr id="8" name="Текст 7"/>
          <p:cNvSpPr>
            <a:spLocks noGrp="1"/>
          </p:cNvSpPr>
          <p:nvPr>
            <p:ph type="body" idx="1"/>
          </p:nvPr>
        </p:nvSpPr>
        <p:spPr>
          <a:xfrm>
            <a:off x="1150620" y="1493521"/>
            <a:ext cx="10203180" cy="4683442"/>
          </a:xfrm>
        </p:spPr>
        <p:txBody>
          <a:bodyPr/>
          <a:lstStyle/>
          <a:p>
            <a:r>
              <a:rPr lang="ru-RU" sz="2000" dirty="0" smtClean="0"/>
              <a:t>Получив расходное расписание ПБС может приступать к расходам. Для </a:t>
            </a:r>
            <a:r>
              <a:rPr lang="ru-RU" sz="2000" dirty="0"/>
              <a:t>этого в Управление </a:t>
            </a:r>
            <a:r>
              <a:rPr lang="ru-RU" sz="2000" dirty="0" smtClean="0"/>
              <a:t>направляются документы по СУФД:</a:t>
            </a:r>
          </a:p>
          <a:p>
            <a:r>
              <a:rPr lang="ru-RU" sz="2000" dirty="0" smtClean="0"/>
              <a:t>-Сведение о бюджетном или денежном обязательстве, в случае </a:t>
            </a:r>
            <a:r>
              <a:rPr lang="ru-RU" sz="2000" dirty="0"/>
              <a:t>предусмотренном порядком учета Управлением Федерального казначейства по Новгородской области бюджетных и денежных обязательств получателей средств бюджета Великого </a:t>
            </a:r>
            <a:r>
              <a:rPr lang="ru-RU" sz="2000" dirty="0" smtClean="0"/>
              <a:t>Новгорода;</a:t>
            </a:r>
          </a:p>
          <a:p>
            <a:r>
              <a:rPr lang="ru-RU" sz="2000" dirty="0"/>
              <a:t>-Заявку на кассовый расход (код формы по КДФ 0531801), Заявку на кассовый расход (сокращенную) (код формы по КДФ 0531851),  Заявку на получение наличных денег (код формы по КДФ 0531802), Сводную заявку на кассовый расход (для уплаты налогов) (код формы по КДФ 0531860), Заявку на получение денежных средств, перечисляемых на карту (код формы по КДФ 0531243) (далее – Заявка</a:t>
            </a:r>
            <a:r>
              <a:rPr lang="ru-RU" sz="2000" dirty="0" smtClean="0"/>
              <a:t>);</a:t>
            </a:r>
          </a:p>
          <a:p>
            <a:r>
              <a:rPr lang="ru-RU" sz="2000" dirty="0"/>
              <a:t>-Запрос на аннулирование </a:t>
            </a:r>
            <a:r>
              <a:rPr lang="ru-RU" sz="2000" dirty="0" smtClean="0"/>
              <a:t>заявки;</a:t>
            </a:r>
            <a:endParaRPr lang="ru-RU" sz="2000" dirty="0"/>
          </a:p>
          <a:p>
            <a:r>
              <a:rPr lang="ru-RU" sz="2000" dirty="0" smtClean="0"/>
              <a:t>-Уведомление об </a:t>
            </a:r>
            <a:r>
              <a:rPr lang="ru-RU" sz="2000" dirty="0"/>
              <a:t>уточнении вида и принадлежности </a:t>
            </a:r>
            <a:r>
              <a:rPr lang="ru-RU" sz="2000" dirty="0" smtClean="0"/>
              <a:t>платежа.</a:t>
            </a:r>
          </a:p>
          <a:p>
            <a:endParaRPr lang="ru-RU" sz="2000" dirty="0"/>
          </a:p>
        </p:txBody>
      </p:sp>
      <p:sp>
        <p:nvSpPr>
          <p:cNvPr id="2" name="Номер слайда 1"/>
          <p:cNvSpPr>
            <a:spLocks noGrp="1"/>
          </p:cNvSpPr>
          <p:nvPr>
            <p:ph type="sldNum" idx="12"/>
          </p:nvPr>
        </p:nvSpPr>
        <p:spPr/>
        <p:txBody>
          <a:bodyPr/>
          <a:lstStyle/>
          <a:p>
            <a:fld id="{6CFFCC01-7066-4CD9-9DA1-83E6E175B465}" type="slidenum">
              <a:rPr lang="ru-RU" altLang="ru-RU" smtClean="0"/>
              <a:pPr/>
              <a:t>7</a:t>
            </a:fld>
            <a:endParaRPr lang="ru-RU" altLang="ru-RU" dirty="0"/>
          </a:p>
        </p:txBody>
      </p:sp>
    </p:spTree>
    <p:extLst>
      <p:ext uri="{BB962C8B-B14F-4D97-AF65-F5344CB8AC3E}">
        <p14:creationId xmlns:p14="http://schemas.microsoft.com/office/powerpoint/2010/main" val="4166032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8</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3960" y="1571625"/>
            <a:ext cx="9448800" cy="4204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8033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smtClean="0"/>
              <a:t>9</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300" y="1014413"/>
            <a:ext cx="9585960" cy="4136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225712"/>
      </p:ext>
    </p:extLst>
  </p:cSld>
  <p:clrMapOvr>
    <a:masterClrMapping/>
  </p:clrMapOvr>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3862</TotalTime>
  <Words>804</Words>
  <Application>Microsoft Office PowerPoint</Application>
  <PresentationFormat>Произвольный</PresentationFormat>
  <Paragraphs>60</Paragraphs>
  <Slides>17</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Начало работы с 09.01.2020 по расходам: </vt:lpstr>
      <vt:lpstr>Презентация PowerPoint</vt:lpstr>
      <vt:lpstr>Презентация PowerPoint</vt:lpstr>
      <vt:lpstr>Презентация PowerPoint</vt:lpstr>
      <vt:lpstr>Презентация PowerPoint</vt:lpstr>
      <vt:lpstr>Презентация PowerPoint</vt:lpstr>
      <vt:lpstr>Обработка кредитовых платежных поручений</vt:lpstr>
      <vt:lpstr>Презентация PowerPoint</vt:lpstr>
      <vt:lpstr>   Сроки предоставления и обработки документов определены графиком приема и обработки документов Управлением и Порядком санкционирования. </vt:lpstr>
      <vt:lpstr>Выписка из лицевого счета Отчет о состоянии лицевого счета Все отчеты приходят клиенту в один раздел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 СОВЕЩАНИЯ</dc:title>
  <dc:creator>Дубовик Антон Викторович</dc:creator>
  <cp:lastModifiedBy>GucalOV</cp:lastModifiedBy>
  <cp:revision>329</cp:revision>
  <cp:lastPrinted>2019-01-09T20:25:03Z</cp:lastPrinted>
  <dcterms:modified xsi:type="dcterms:W3CDTF">2019-12-12T12:02:02Z</dcterms:modified>
</cp:coreProperties>
</file>