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7" r:id="rId2"/>
    <p:sldId id="365" r:id="rId3"/>
    <p:sldId id="399" r:id="rId4"/>
    <p:sldId id="384" r:id="rId5"/>
    <p:sldId id="385" r:id="rId6"/>
    <p:sldId id="386" r:id="rId7"/>
    <p:sldId id="398" r:id="rId8"/>
    <p:sldId id="388" r:id="rId9"/>
    <p:sldId id="396" r:id="rId10"/>
    <p:sldId id="404" r:id="rId11"/>
    <p:sldId id="406" r:id="rId12"/>
    <p:sldId id="405" r:id="rId13"/>
    <p:sldId id="408" r:id="rId14"/>
    <p:sldId id="397" r:id="rId15"/>
    <p:sldId id="403" r:id="rId16"/>
    <p:sldId id="284" r:id="rId17"/>
    <p:sldId id="402" r:id="rId18"/>
    <p:sldId id="407" r:id="rId19"/>
    <p:sldId id="400" r:id="rId2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441C353-2D7A-4A01-86FE-DC3A6DBD9936}">
          <p14:sldIdLst>
            <p14:sldId id="257"/>
            <p14:sldId id="365"/>
            <p14:sldId id="399"/>
            <p14:sldId id="384"/>
            <p14:sldId id="385"/>
            <p14:sldId id="386"/>
            <p14:sldId id="398"/>
            <p14:sldId id="388"/>
            <p14:sldId id="396"/>
            <p14:sldId id="404"/>
            <p14:sldId id="406"/>
            <p14:sldId id="405"/>
            <p14:sldId id="408"/>
            <p14:sldId id="397"/>
            <p14:sldId id="403"/>
            <p14:sldId id="284"/>
            <p14:sldId id="402"/>
            <p14:sldId id="407"/>
            <p14:sldId id="4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605E"/>
    <a:srgbClr val="F8C228"/>
    <a:srgbClr val="F4D72C"/>
    <a:srgbClr val="3ADC24"/>
    <a:srgbClr val="329634"/>
    <a:srgbClr val="698335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035" autoAdjust="0"/>
  </p:normalViewPr>
  <p:slideViewPr>
    <p:cSldViewPr>
      <p:cViewPr>
        <p:scale>
          <a:sx n="130" d="100"/>
          <a:sy n="130" d="100"/>
        </p:scale>
        <p:origin x="-10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BD85B-903C-4CA4-9CA0-20EEA475BE15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BF0AA-D2F5-436A-A06B-6D328B0104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408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BF0AA-D2F5-436A-A06B-6D328B01048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51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BF0AA-D2F5-436A-A06B-6D328B01048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51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31CEC-857E-4790-A1F4-1EE340CF2C60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FCF24-12C6-4B8A-9319-B84BC0EDA7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novgorod.roskazna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57425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тдел информационных систем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1" y="1772816"/>
            <a:ext cx="684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3143250" algn="l"/>
              </a:tabLst>
            </a:pPr>
            <a:r>
              <a:rPr lang="ru-RU" sz="5400" dirty="0" smtClean="0">
                <a:solidFill>
                  <a:srgbClr val="0070C0"/>
                </a:solidFill>
              </a:rPr>
              <a:t>Система удаленного </a:t>
            </a:r>
            <a:r>
              <a:rPr lang="ru-RU" sz="5400" smtClean="0">
                <a:solidFill>
                  <a:srgbClr val="0070C0"/>
                </a:solidFill>
              </a:rPr>
              <a:t>финансового </a:t>
            </a:r>
            <a:r>
              <a:rPr lang="ru-RU" sz="5400" smtClean="0">
                <a:solidFill>
                  <a:srgbClr val="0070C0"/>
                </a:solidFill>
              </a:rPr>
              <a:t>документо</a:t>
            </a:r>
            <a:r>
              <a:rPr lang="ru-RU" sz="5400">
                <a:solidFill>
                  <a:srgbClr val="0070C0"/>
                </a:solidFill>
              </a:rPr>
              <a:t>о</a:t>
            </a:r>
            <a:r>
              <a:rPr lang="ru-RU" sz="5400" smtClean="0">
                <a:solidFill>
                  <a:srgbClr val="0070C0"/>
                </a:solidFill>
              </a:rPr>
              <a:t>борота </a:t>
            </a:r>
            <a:r>
              <a:rPr lang="ru-RU" sz="5400" dirty="0" smtClean="0">
                <a:solidFill>
                  <a:srgbClr val="0070C0"/>
                </a:solidFill>
              </a:rPr>
              <a:t>(СУФД)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0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tx2"/>
                </a:solidFill>
              </a:rPr>
              <a:t>Сайт УФК по Новгородской области </a:t>
            </a:r>
            <a:r>
              <a:rPr lang="en-US" sz="3600" u="sng" dirty="0">
                <a:solidFill>
                  <a:schemeClr val="tx2"/>
                </a:solidFill>
                <a:hlinkClick r:id="rId2"/>
              </a:rPr>
              <a:t>http://novgorod.roskazna.ru/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6957" y="1600200"/>
            <a:ext cx="80500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623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ГИС    –    СУФД - онлайн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759267"/>
            <a:ext cx="6354589" cy="375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658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2"/>
                </a:solidFill>
              </a:rPr>
              <a:t>ГИС    –    Д</a:t>
            </a:r>
            <a:r>
              <a:rPr lang="ru-RU" sz="3200" dirty="0" smtClean="0">
                <a:solidFill>
                  <a:schemeClr val="tx2"/>
                </a:solidFill>
              </a:rPr>
              <a:t>окументы</a:t>
            </a:r>
            <a:endParaRPr lang="ru-RU" sz="32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6957" y="1600200"/>
            <a:ext cx="80500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753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Если заканчивается сертификат (в СУФД появляется предупреждение):</a:t>
            </a:r>
          </a:p>
          <a:p>
            <a:r>
              <a:rPr lang="ru-RU" dirty="0" smtClean="0"/>
              <a:t>Письмо на п/я </a:t>
            </a: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ufk50_sufd@roskazna.ru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/>
              <a:t>Обязательно указать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- код УБП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- наименование организации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- логин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- заархивированный сертификат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934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/>
              <a:t>Телефон технической поддержки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539552" y="2780928"/>
            <a:ext cx="8229600" cy="161277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4400" b="1" dirty="0" smtClean="0">
                <a:solidFill>
                  <a:srgbClr val="FF0000"/>
                </a:solidFill>
              </a:rPr>
              <a:t>8-800-22-22-777</a:t>
            </a:r>
          </a:p>
          <a:p>
            <a:pPr marL="0" indent="0" algn="ctr">
              <a:buNone/>
            </a:pPr>
            <a:endParaRPr lang="ru-RU" sz="8800" dirty="0" smtClean="0"/>
          </a:p>
          <a:p>
            <a:pPr marL="0" indent="0" algn="ctr">
              <a:buNone/>
            </a:pPr>
            <a:r>
              <a:rPr lang="ru-RU" sz="8000" dirty="0" smtClean="0"/>
              <a:t>многоканальный телефон Единого контактного центра Федерального казначейства </a:t>
            </a:r>
            <a:r>
              <a:rPr lang="ru-RU" sz="8000" dirty="0"/>
              <a:t>(</a:t>
            </a:r>
            <a:r>
              <a:rPr lang="ru-RU" sz="8000" dirty="0" smtClean="0"/>
              <a:t>ЕКЦ ФК)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07996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        Вашу </a:t>
            </a:r>
            <a:r>
              <a:rPr lang="ru-RU" sz="1800" dirty="0"/>
              <a:t>заявку </a:t>
            </a:r>
            <a:r>
              <a:rPr lang="ru-RU" sz="1800" dirty="0" smtClean="0"/>
              <a:t>примет </a:t>
            </a:r>
            <a:r>
              <a:rPr lang="ru-RU" sz="1800" dirty="0"/>
              <a:t>оператор ЕКЦ ФК по многоканальному </a:t>
            </a:r>
            <a:r>
              <a:rPr lang="ru-RU" sz="1800" dirty="0" smtClean="0"/>
              <a:t>телефону.</a:t>
            </a:r>
            <a:endParaRPr lang="ru-RU" sz="18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        При </a:t>
            </a:r>
            <a:r>
              <a:rPr lang="ru-RU" sz="1800" dirty="0"/>
              <a:t>обращении в службу поддержки необходимо предоставить актуальные данные о заявителе, а именно: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  - </a:t>
            </a:r>
            <a:r>
              <a:rPr lang="ru-RU" sz="1800" dirty="0"/>
              <a:t>Фамилию, Имя, Отчество заявителя;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  - </a:t>
            </a:r>
            <a:r>
              <a:rPr lang="ru-RU" sz="1800" dirty="0"/>
              <a:t>ИНН организации;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  - </a:t>
            </a:r>
            <a:r>
              <a:rPr lang="ru-RU" sz="1800" dirty="0"/>
              <a:t>наименование организации;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  - электронную почту заявителя</a:t>
            </a:r>
            <a:r>
              <a:rPr lang="ru-RU" sz="1800" dirty="0"/>
              <a:t>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  - </a:t>
            </a:r>
            <a:r>
              <a:rPr lang="ru-RU" sz="1800" dirty="0"/>
              <a:t>телефон заявителя</a:t>
            </a:r>
            <a:r>
              <a:rPr lang="ru-RU" sz="1800" dirty="0" smtClean="0"/>
              <a:t>.</a:t>
            </a:r>
          </a:p>
          <a:p>
            <a:pPr marL="0" indent="0" algn="just">
              <a:buNone/>
            </a:pPr>
            <a:r>
              <a:rPr lang="ru-RU" sz="1800" dirty="0" smtClean="0"/>
              <a:t>        Сообщите </a:t>
            </a:r>
            <a:r>
              <a:rPr lang="ru-RU" sz="1800" dirty="0"/>
              <a:t>оператору ЕКЦ суть своей проблемы и ИТ-сервис. Детально опишите проблему. Если есть необходимость, сообщите Ваши предшествующие действия или другие события, которые могли бы повлиять на возникшую ситуацию.</a:t>
            </a:r>
          </a:p>
          <a:p>
            <a:pPr marL="0" indent="0" algn="just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Содействуйте </a:t>
            </a:r>
            <a:r>
              <a:rPr lang="ru-RU" sz="1800" dirty="0"/>
              <a:t>правильному оформлению заявки оператором.</a:t>
            </a:r>
          </a:p>
          <a:p>
            <a:pPr marL="0" indent="0" algn="just">
              <a:buNone/>
            </a:pPr>
            <a:r>
              <a:rPr lang="ru-RU" sz="1800" dirty="0" smtClean="0"/>
              <a:t>     </a:t>
            </a:r>
            <a:r>
              <a:rPr lang="ru-RU" sz="1800" dirty="0"/>
              <a:t> После регистрации Вашей заявки в </a:t>
            </a:r>
            <a:r>
              <a:rPr lang="ru-RU" sz="1800" dirty="0" smtClean="0"/>
              <a:t>Системе управления эксплуатацией        (СУЭ ФК) </a:t>
            </a:r>
            <a:r>
              <a:rPr lang="ru-RU" sz="1800" dirty="0"/>
              <a:t>на </a:t>
            </a:r>
            <a:r>
              <a:rPr lang="ru-RU" sz="1800" dirty="0" smtClean="0"/>
              <a:t>Вашу электронную почту, </a:t>
            </a:r>
            <a:r>
              <a:rPr lang="ru-RU" sz="1800" dirty="0"/>
              <a:t>системой автоматически будет направлено почтовое уведомление с номером зарегистрированной заявки. Номер заявки будет необходим для получения Вами дополнительных сведений.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0086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467544" y="1196752"/>
            <a:ext cx="8229600" cy="478539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800" b="1" dirty="0" smtClean="0"/>
              <a:t>     Предоставление дополнительной информации</a:t>
            </a:r>
          </a:p>
          <a:p>
            <a:pPr algn="just"/>
            <a:r>
              <a:rPr lang="ru-RU" sz="1800" dirty="0" smtClean="0"/>
              <a:t>В </a:t>
            </a:r>
            <a:r>
              <a:rPr lang="ru-RU" sz="1800" dirty="0"/>
              <a:t>ряде случаев после выполнения работ по Вашей заявке операторы свяжутся с Вами и узнают о качестве выполненных работ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800" dirty="0"/>
              <a:t>Если исполнитель не сумел связаться с Вами по телефону, он направит запрос дополнительной информации по электронной </a:t>
            </a:r>
            <a:r>
              <a:rPr lang="ru-RU" sz="1800" dirty="0" smtClean="0"/>
              <a:t>почте. </a:t>
            </a:r>
            <a:r>
              <a:rPr lang="ru-RU" sz="1800" dirty="0"/>
              <a:t>В случае получения такого письма, Вам необходимо:</a:t>
            </a:r>
          </a:p>
          <a:p>
            <a:pPr marL="0" indent="0" algn="just">
              <a:buNone/>
            </a:pPr>
            <a:r>
              <a:rPr lang="ru-RU" sz="1800" dirty="0" smtClean="0"/>
              <a:t>             - </a:t>
            </a:r>
            <a:r>
              <a:rPr lang="ru-RU" sz="1800" dirty="0"/>
              <a:t>позвонить оператору по многоканальному телефону;</a:t>
            </a:r>
          </a:p>
          <a:p>
            <a:pPr marL="0" indent="0" algn="just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       </a:t>
            </a:r>
            <a:r>
              <a:rPr lang="ru-RU" sz="1800" dirty="0" smtClean="0"/>
              <a:t>- </a:t>
            </a:r>
            <a:r>
              <a:rPr lang="ru-RU" sz="1800" dirty="0"/>
              <a:t>указать номер заявки, по которой получен запрос информации;</a:t>
            </a:r>
          </a:p>
          <a:p>
            <a:pPr marL="0" indent="0" algn="just">
              <a:buNone/>
            </a:pPr>
            <a:r>
              <a:rPr lang="ru-RU" sz="1800" dirty="0" smtClean="0"/>
              <a:t>             - </a:t>
            </a:r>
            <a:r>
              <a:rPr lang="ru-RU" sz="1800" dirty="0"/>
              <a:t>предоставить запрашиваемую </a:t>
            </a:r>
            <a:r>
              <a:rPr lang="ru-RU" sz="1800" dirty="0" smtClean="0"/>
              <a:t>информацию.</a:t>
            </a:r>
          </a:p>
          <a:p>
            <a:pPr marL="0" indent="0" algn="just">
              <a:buNone/>
            </a:pPr>
            <a:endParaRPr lang="ru-RU" sz="1800" b="1" dirty="0" smtClean="0"/>
          </a:p>
          <a:p>
            <a:pPr marL="0" indent="0" algn="just">
              <a:buNone/>
            </a:pPr>
            <a:r>
              <a:rPr lang="ru-RU" sz="1800" b="1" dirty="0" smtClean="0"/>
              <a:t>        Внимание!!!</a:t>
            </a:r>
            <a:endParaRPr lang="ru-RU" sz="1800" b="1" dirty="0"/>
          </a:p>
          <a:p>
            <a:pPr marL="0" indent="0" algn="just">
              <a:buNone/>
            </a:pPr>
            <a:r>
              <a:rPr lang="ru-RU" sz="1800" dirty="0" smtClean="0"/>
              <a:t>        В </a:t>
            </a:r>
            <a:r>
              <a:rPr lang="ru-RU" sz="1800" dirty="0"/>
              <a:t>случае не предоставления в течение 10 рабочих дней дополнительной информации, работы по Вашему заявке прекращаются, обращение в СУЭ ФК автоматически закрывается.</a:t>
            </a:r>
          </a:p>
          <a:p>
            <a:pPr marL="0" indent="0" algn="ctr">
              <a:buFont typeface="Arial" pitchFamily="34" charset="0"/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7422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28343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just"/>
            <a:r>
              <a:rPr lang="ru-RU" b="1" dirty="0" smtClean="0"/>
              <a:t>Действия </a:t>
            </a:r>
            <a:r>
              <a:rPr lang="ru-RU" b="1" dirty="0"/>
              <a:t>пользователя для получения информации о выполнении ранее поданной заявки</a:t>
            </a:r>
            <a:endParaRPr lang="ru-RU" dirty="0"/>
          </a:p>
          <a:p>
            <a:pPr algn="just"/>
            <a:r>
              <a:rPr lang="ru-RU" dirty="0" smtClean="0"/>
              <a:t>- Позвоните </a:t>
            </a:r>
            <a:r>
              <a:rPr lang="ru-RU" dirty="0"/>
              <a:t>оператору по многоканальному </a:t>
            </a:r>
            <a:r>
              <a:rPr lang="ru-RU" dirty="0" smtClean="0"/>
              <a:t>телефону</a:t>
            </a:r>
          </a:p>
          <a:p>
            <a:pPr algn="just"/>
            <a:r>
              <a:rPr lang="ru-RU" dirty="0" smtClean="0"/>
              <a:t>- Сообщите </a:t>
            </a:r>
            <a:r>
              <a:rPr lang="ru-RU" dirty="0"/>
              <a:t>оператору номер заявки, по которой делается запрос.</a:t>
            </a:r>
          </a:p>
          <a:p>
            <a:pPr algn="just"/>
            <a:r>
              <a:rPr lang="ru-RU" dirty="0" smtClean="0"/>
              <a:t>- Получите </a:t>
            </a:r>
            <a:r>
              <a:rPr lang="ru-RU" dirty="0"/>
              <a:t>информацию от оператора о ходе работ по данной заявке.</a:t>
            </a:r>
          </a:p>
          <a:p>
            <a:pPr algn="just"/>
            <a:r>
              <a:rPr lang="ru-RU" b="1" dirty="0"/>
              <a:t> </a:t>
            </a:r>
            <a:endParaRPr lang="ru-RU" dirty="0"/>
          </a:p>
          <a:p>
            <a:pPr algn="just"/>
            <a:r>
              <a:rPr lang="ru-RU" b="1" dirty="0" smtClean="0"/>
              <a:t>Действия </a:t>
            </a:r>
            <a:r>
              <a:rPr lang="ru-RU" b="1" dirty="0"/>
              <a:t>пользователя в случае несогласия с предоставленным решением по заявке</a:t>
            </a:r>
            <a:endParaRPr lang="ru-RU" dirty="0"/>
          </a:p>
          <a:p>
            <a:pPr algn="just"/>
            <a:r>
              <a:rPr lang="ru-RU" dirty="0"/>
              <a:t> </a:t>
            </a:r>
          </a:p>
          <a:p>
            <a:pPr algn="just"/>
            <a:r>
              <a:rPr lang="ru-RU" dirty="0"/>
              <a:t>Если Вы не удовлетворены качеством исполнения Вашей заявки, Вы можете повторно обратиться в ЕКЦ ФК, сообщив оператору номер заявки, с решением которой Вы не согласны.</a:t>
            </a:r>
          </a:p>
          <a:p>
            <a:pPr algn="just"/>
            <a:r>
              <a:rPr lang="ru-RU" dirty="0"/>
              <a:t>Оператор повторно отправит Вашу заявку в работу.</a:t>
            </a:r>
          </a:p>
        </p:txBody>
      </p:sp>
    </p:spTree>
    <p:extLst>
      <p:ext uri="{BB962C8B-B14F-4D97-AF65-F5344CB8AC3E}">
        <p14:creationId xmlns:p14="http://schemas.microsoft.com/office/powerpoint/2010/main" val="228839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7070" y="1988840"/>
            <a:ext cx="7488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Письма, инструкции УФК по Новгородской области:</a:t>
            </a:r>
          </a:p>
          <a:p>
            <a:r>
              <a:rPr lang="ru-RU" dirty="0" smtClean="0"/>
              <a:t>      </a:t>
            </a:r>
          </a:p>
          <a:p>
            <a:r>
              <a:rPr lang="ru-RU" dirty="0"/>
              <a:t> </a:t>
            </a:r>
            <a:r>
              <a:rPr lang="ru-RU" dirty="0" smtClean="0"/>
              <a:t>     Путь </a:t>
            </a:r>
            <a:r>
              <a:rPr lang="ru-RU" dirty="0"/>
              <a:t>к Произвольному документу в ППО СУФД-Портал:</a:t>
            </a:r>
          </a:p>
          <a:p>
            <a:r>
              <a:rPr lang="ru-RU" dirty="0"/>
              <a:t> </a:t>
            </a:r>
          </a:p>
          <a:p>
            <a:r>
              <a:rPr lang="ru-RU" dirty="0" smtClean="0"/>
              <a:t>      Документы </a:t>
            </a:r>
            <a:r>
              <a:rPr lang="ru-RU" dirty="0"/>
              <a:t>– Произвольные – Информационные сообщения – </a:t>
            </a:r>
            <a:r>
              <a:rPr lang="ru-RU" dirty="0" smtClean="0"/>
              <a:t>     Информационное </a:t>
            </a:r>
            <a:r>
              <a:rPr lang="ru-RU" dirty="0"/>
              <a:t>сообщение (входящие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Всплывающие сообщения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98883" y="976720"/>
            <a:ext cx="8229600" cy="79695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70C0"/>
                </a:solidFill>
              </a:rPr>
              <a:t>Документооборот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4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7501" y="2420888"/>
            <a:ext cx="57606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/>
                <a:ea typeface="Calibri"/>
              </a:rPr>
              <a:t>Спасибо за внимание</a:t>
            </a:r>
          </a:p>
          <a:p>
            <a:pPr algn="ctr"/>
            <a:endParaRPr lang="ru-RU" sz="3200" b="1" dirty="0">
              <a:solidFill>
                <a:srgbClr val="0070C0"/>
              </a:solidFill>
              <a:latin typeface="Times New Roman"/>
            </a:endParaRPr>
          </a:p>
          <a:p>
            <a:pPr algn="ctr"/>
            <a:endParaRPr lang="ru-RU" sz="3200" b="1" dirty="0" smtClean="0">
              <a:solidFill>
                <a:srgbClr val="0070C0"/>
              </a:solidFill>
              <a:latin typeface="Times New Roman"/>
            </a:endParaRPr>
          </a:p>
          <a:p>
            <a:pPr algn="ctr"/>
            <a:endParaRPr lang="ru-RU" sz="3200" b="1" dirty="0">
              <a:solidFill>
                <a:srgbClr val="0070C0"/>
              </a:solidFill>
              <a:latin typeface="Times New Roman"/>
            </a:endParaRPr>
          </a:p>
          <a:p>
            <a:pPr algn="ctr"/>
            <a:endParaRPr lang="ru-RU" sz="3200" b="1" dirty="0">
              <a:solidFill>
                <a:srgbClr val="0070C0"/>
              </a:solidFill>
              <a:latin typeface="Times New Roman"/>
            </a:endParaRPr>
          </a:p>
          <a:p>
            <a:pPr indent="106363" algn="r">
              <a:buFontTx/>
              <a:buNone/>
            </a:pPr>
            <a:r>
              <a:rPr lang="ru-RU" altLang="ru-RU" sz="1600" dirty="0">
                <a:latin typeface="Times New Roman" pitchFamily="18" charset="0"/>
              </a:rPr>
              <a:t>Начальник отдела информационных систем </a:t>
            </a:r>
          </a:p>
          <a:p>
            <a:pPr indent="106363" algn="r">
              <a:buFontTx/>
              <a:buNone/>
            </a:pPr>
            <a:r>
              <a:rPr lang="ru-RU" altLang="ru-RU" sz="1600" dirty="0">
                <a:latin typeface="Times New Roman" pitchFamily="18" charset="0"/>
              </a:rPr>
              <a:t>   Лапсарь Татьяна Олеговна(8162) 98699</a:t>
            </a:r>
            <a:r>
              <a:rPr lang="en-US" altLang="ru-RU" sz="1600" dirty="0">
                <a:latin typeface="Times New Roman" pitchFamily="18" charset="0"/>
              </a:rPr>
              <a:t>9</a:t>
            </a:r>
            <a:endParaRPr lang="ru-RU" altLang="ru-RU" sz="1600" dirty="0">
              <a:latin typeface="Times New Roman" pitchFamily="18" charset="0"/>
            </a:endParaRPr>
          </a:p>
          <a:p>
            <a:pPr algn="ctr"/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51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2764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F497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27430"/>
            <a:ext cx="8229600" cy="7532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/>
              <a:t>Система удаленного финансового документооборота  (далее - СУФД) – результат развития казначейских технологий в рамках реализации проекта «Модернизация казначейской системы Российской Федерации». СУФД  интегрирована с основной информационной системой Федерального казначейства (АСФК) и представляет собой WEB – сервис, доступный через Интернет, который позволяет специалистам организаций, находясь на рабочем месте в своем кабинете,  управлять платежами, финансовыми документами и иметь доступ к актуальной отчетности, сформированной в УФК по Новгородской области. СУФД обеспечивает поддержку автоматизированного юридически-значимого документооборота.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75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2764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F497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27430"/>
            <a:ext cx="8229600" cy="75329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Требования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b="1" dirty="0"/>
              <a:t>Программные и аппаратные требования к системе</a:t>
            </a:r>
          </a:p>
          <a:p>
            <a:pPr lvl="0"/>
            <a:r>
              <a:rPr lang="ru-RU" dirty="0"/>
              <a:t>Процессор x86, x64 частота </a:t>
            </a:r>
            <a:r>
              <a:rPr lang="ru-RU" dirty="0" smtClean="0"/>
              <a:t>1.5 </a:t>
            </a:r>
            <a:r>
              <a:rPr lang="ru-RU" dirty="0"/>
              <a:t>ГГц;</a:t>
            </a:r>
          </a:p>
          <a:p>
            <a:pPr lvl="0"/>
            <a:r>
              <a:rPr lang="ru-RU" dirty="0"/>
              <a:t>ОЗУ </a:t>
            </a:r>
            <a:r>
              <a:rPr lang="en-US" dirty="0" smtClean="0"/>
              <a:t>4</a:t>
            </a:r>
            <a:r>
              <a:rPr lang="ru-RU" dirty="0"/>
              <a:t>Г</a:t>
            </a:r>
            <a:r>
              <a:rPr lang="ru-RU" dirty="0" smtClean="0"/>
              <a:t>б ;</a:t>
            </a:r>
            <a:endParaRPr lang="ru-RU" dirty="0"/>
          </a:p>
          <a:p>
            <a:pPr lvl="0"/>
            <a:r>
              <a:rPr lang="ru-RU" dirty="0"/>
              <a:t>ПЗУ 40 Гб;</a:t>
            </a:r>
          </a:p>
          <a:p>
            <a:pPr lvl="0"/>
            <a:r>
              <a:rPr lang="ru-RU" dirty="0"/>
              <a:t>Монитор 1024х768;</a:t>
            </a:r>
          </a:p>
          <a:p>
            <a:pPr lvl="0"/>
            <a:r>
              <a:rPr lang="ru-RU" dirty="0"/>
              <a:t>Сеть </a:t>
            </a:r>
            <a:r>
              <a:rPr lang="ru-RU" dirty="0" err="1"/>
              <a:t>FastEthernet</a:t>
            </a:r>
            <a:r>
              <a:rPr lang="ru-RU" dirty="0"/>
              <a:t> (100+ </a:t>
            </a:r>
            <a:r>
              <a:rPr lang="ru-RU" dirty="0" err="1"/>
              <a:t>Mbit</a:t>
            </a:r>
            <a:r>
              <a:rPr lang="ru-RU" dirty="0"/>
              <a:t>/s).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Минимальный состав программных средств:</a:t>
            </a:r>
            <a:endParaRPr lang="ru-RU" dirty="0"/>
          </a:p>
          <a:p>
            <a:endParaRPr lang="ru-RU" dirty="0"/>
          </a:p>
          <a:p>
            <a:pPr lvl="0" algn="just"/>
            <a:r>
              <a:rPr lang="ru-RU" dirty="0"/>
              <a:t>Операционная система </a:t>
            </a:r>
            <a:r>
              <a:rPr lang="ru-RU" dirty="0" err="1"/>
              <a:t>Microsoft</a:t>
            </a:r>
            <a:r>
              <a:rPr lang="ru-RU" dirty="0"/>
              <a:t> </a:t>
            </a:r>
            <a:r>
              <a:rPr lang="ru-RU" dirty="0" err="1"/>
              <a:t>Windows</a:t>
            </a:r>
            <a:r>
              <a:rPr lang="ru-RU" dirty="0"/>
              <a:t> 7, 8, 8.1, 10 (кроме версии </a:t>
            </a:r>
            <a:r>
              <a:rPr lang="ru-RU" dirty="0" err="1"/>
              <a:t>Started</a:t>
            </a:r>
            <a:r>
              <a:rPr lang="ru-RU" dirty="0"/>
              <a:t>);</a:t>
            </a:r>
          </a:p>
          <a:p>
            <a:pPr lvl="0"/>
            <a:r>
              <a:rPr lang="ru-RU" dirty="0" err="1"/>
              <a:t>КриптоПро</a:t>
            </a:r>
            <a:r>
              <a:rPr lang="ru-RU" dirty="0"/>
              <a:t> 4.0 (можно получить в отделе </a:t>
            </a:r>
            <a:r>
              <a:rPr lang="ru-RU" dirty="0" err="1"/>
              <a:t>РСиБИ</a:t>
            </a:r>
            <a:r>
              <a:rPr lang="ru-RU" dirty="0"/>
              <a:t>);</a:t>
            </a:r>
          </a:p>
          <a:p>
            <a:pPr lvl="0"/>
            <a:r>
              <a:rPr lang="ru-RU" dirty="0"/>
              <a:t>Континент АП: </a:t>
            </a:r>
            <a:r>
              <a:rPr lang="en-US" dirty="0" smtClean="0"/>
              <a:t>a) </a:t>
            </a:r>
            <a:r>
              <a:rPr lang="ru-RU" dirty="0" smtClean="0"/>
              <a:t>версия </a:t>
            </a:r>
            <a:r>
              <a:rPr lang="ru-RU" dirty="0"/>
              <a:t>3.7.5.474 для </a:t>
            </a:r>
            <a:r>
              <a:rPr lang="ru-RU" dirty="0" err="1"/>
              <a:t>windows</a:t>
            </a:r>
            <a:r>
              <a:rPr lang="ru-RU" dirty="0"/>
              <a:t> 7, </a:t>
            </a: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                                    b) </a:t>
            </a:r>
            <a:r>
              <a:rPr lang="ru-RU" dirty="0" smtClean="0"/>
              <a:t>версия </a:t>
            </a:r>
            <a:r>
              <a:rPr lang="ru-RU" dirty="0"/>
              <a:t>3.7.7.651 для </a:t>
            </a:r>
            <a:r>
              <a:rPr lang="ru-RU" dirty="0" err="1"/>
              <a:t>windows</a:t>
            </a:r>
            <a:r>
              <a:rPr lang="ru-RU" dirty="0"/>
              <a:t> 8, 8.1,10 </a:t>
            </a:r>
            <a:r>
              <a:rPr lang="ru-RU" dirty="0" smtClean="0"/>
              <a:t>можно </a:t>
            </a:r>
            <a:r>
              <a:rPr lang="ru-RU" dirty="0"/>
              <a:t>получить в отделе РСиБИ;</a:t>
            </a:r>
          </a:p>
          <a:p>
            <a:pPr lvl="0"/>
            <a:r>
              <a:rPr lang="ru-RU" dirty="0"/>
              <a:t>Браузер - стабильная работа гарантирована на </a:t>
            </a:r>
            <a:r>
              <a:rPr lang="ru-RU" dirty="0" err="1"/>
              <a:t>Mozila</a:t>
            </a:r>
            <a:r>
              <a:rPr lang="ru-RU" dirty="0"/>
              <a:t> </a:t>
            </a:r>
            <a:r>
              <a:rPr lang="ru-RU" dirty="0" err="1"/>
              <a:t>FireFox</a:t>
            </a:r>
            <a:r>
              <a:rPr lang="ru-RU" dirty="0"/>
              <a:t> последней актуальной версии;</a:t>
            </a:r>
          </a:p>
          <a:p>
            <a:pPr lvl="0" algn="just"/>
            <a:r>
              <a:rPr lang="ru-RU" dirty="0" err="1"/>
              <a:t>КриптоПро</a:t>
            </a:r>
            <a:r>
              <a:rPr lang="ru-RU" dirty="0"/>
              <a:t> ЭЦП </a:t>
            </a:r>
            <a:r>
              <a:rPr lang="ru-RU" dirty="0" err="1"/>
              <a:t>browser</a:t>
            </a:r>
            <a:r>
              <a:rPr lang="ru-RU" dirty="0"/>
              <a:t> </a:t>
            </a:r>
            <a:r>
              <a:rPr lang="ru-RU" dirty="0" err="1"/>
              <a:t>plug-in</a:t>
            </a:r>
            <a:r>
              <a:rPr lang="ru-RU" dirty="0"/>
              <a:t> (последней актуальной версии) можно скачать с официального сайта cryptopro.ru;</a:t>
            </a:r>
          </a:p>
          <a:p>
            <a:pPr lvl="0" algn="just"/>
            <a:r>
              <a:rPr lang="ru-RU" dirty="0"/>
              <a:t>Расширение </a:t>
            </a:r>
            <a:r>
              <a:rPr lang="ru-RU" dirty="0" err="1"/>
              <a:t>КриптоПро</a:t>
            </a:r>
            <a:r>
              <a:rPr lang="ru-RU" dirty="0"/>
              <a:t> для браузера </a:t>
            </a:r>
            <a:r>
              <a:rPr lang="ru-RU" dirty="0" err="1"/>
              <a:t>Mozila</a:t>
            </a:r>
            <a:r>
              <a:rPr lang="ru-RU" dirty="0"/>
              <a:t> </a:t>
            </a:r>
            <a:r>
              <a:rPr lang="ru-RU" dirty="0" err="1"/>
              <a:t>FireFox</a:t>
            </a:r>
            <a:r>
              <a:rPr lang="ru-RU" dirty="0"/>
              <a:t> (можно скачать с официального сайта cryptopro.ru);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14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580926"/>
          </a:xfrm>
        </p:spPr>
        <p:txBody>
          <a:bodyPr>
            <a:noAutofit/>
          </a:bodyPr>
          <a:lstStyle/>
          <a:p>
            <a:r>
              <a:rPr lang="ru-RU" sz="3400" dirty="0" smtClean="0">
                <a:solidFill>
                  <a:srgbClr val="0070C0"/>
                </a:solidFill>
              </a:rPr>
              <a:t>Страница входа СУФД: </a:t>
            </a:r>
            <a:r>
              <a:rPr lang="en-US" sz="3400" dirty="0" smtClean="0">
                <a:solidFill>
                  <a:srgbClr val="0070C0"/>
                </a:solidFill>
              </a:rPr>
              <a:t/>
            </a:r>
            <a:br>
              <a:rPr lang="en-US" sz="3400" dirty="0" smtClean="0">
                <a:solidFill>
                  <a:srgbClr val="0070C0"/>
                </a:solidFill>
              </a:rPr>
            </a:br>
            <a:r>
              <a:rPr lang="en-US" sz="2400" b="1" dirty="0"/>
              <a:t>http:// </a:t>
            </a:r>
            <a:r>
              <a:rPr lang="ru-RU" sz="2400" b="1" dirty="0" smtClean="0"/>
              <a:t>10.136.50.36:28081</a:t>
            </a:r>
            <a:r>
              <a:rPr lang="en-US" sz="2400" dirty="0" smtClean="0">
                <a:solidFill>
                  <a:srgbClr val="0070C0"/>
                </a:solidFill>
              </a:rPr>
              <a:t/>
            </a:r>
            <a:br>
              <a:rPr lang="en-US" sz="2400" dirty="0" smtClean="0">
                <a:solidFill>
                  <a:srgbClr val="0070C0"/>
                </a:solidFill>
              </a:rPr>
            </a:br>
            <a:r>
              <a:rPr lang="en-US" sz="2400" b="1" dirty="0"/>
              <a:t>http://s5000w03.ufk50.roskazna.local:28081/sso-proxy-login/login_no_sn_new.html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3400" dirty="0" smtClean="0">
                <a:solidFill>
                  <a:srgbClr val="0070C0"/>
                </a:solidFill>
              </a:rPr>
              <a:t> </a:t>
            </a:r>
            <a:endParaRPr lang="ru-RU" sz="3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32856"/>
            <a:ext cx="7607275" cy="3744416"/>
          </a:xfrm>
        </p:spPr>
      </p:pic>
    </p:spTree>
    <p:extLst>
      <p:ext uri="{BB962C8B-B14F-4D97-AF65-F5344CB8AC3E}">
        <p14:creationId xmlns:p14="http://schemas.microsoft.com/office/powerpoint/2010/main" val="380474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95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70C0"/>
                </a:solidFill>
              </a:rPr>
              <a:t>Основные элементы интерфейса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412776"/>
            <a:ext cx="6936902" cy="3384376"/>
          </a:xfrm>
        </p:spPr>
      </p:pic>
      <p:sp>
        <p:nvSpPr>
          <p:cNvPr id="7" name="Объект 4"/>
          <p:cNvSpPr txBox="1">
            <a:spLocks/>
          </p:cNvSpPr>
          <p:nvPr/>
        </p:nvSpPr>
        <p:spPr>
          <a:xfrm>
            <a:off x="395536" y="4797152"/>
            <a:ext cx="8532440" cy="1656184"/>
          </a:xfrm>
          <a:prstGeom prst="rect">
            <a:avLst/>
          </a:prstGeom>
        </p:spPr>
        <p:txBody>
          <a:bodyPr numCol="2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6000" smtClean="0"/>
              <a:t>1 – заголовок рабочего окна программы;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2 – строка навигации;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3 – поле выбора организации;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4 – переключатели содержимого панели навигации;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5 – поле поиска;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6 – панель навигации;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7 – область пользовательских представлений;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8 – кнопка настроек параметров программы;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9 – кнопка настройки автоматического импорта/экспорта;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10 – кнопка вызова диспетчера задач;</a:t>
            </a:r>
          </a:p>
          <a:p>
            <a:pPr marL="0" indent="0">
              <a:buFont typeface="Arial" pitchFamily="34" charset="0"/>
              <a:buNone/>
            </a:pPr>
            <a:r>
              <a:rPr lang="ru-RU" sz="6000" smtClean="0"/>
              <a:t>11 – рабочая область.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54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201" y="332656"/>
            <a:ext cx="8229600" cy="850106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Панель навигации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1534" y="5229200"/>
            <a:ext cx="79029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Панель навигации располагается в левой части окна и служит для быстрого доступа к документам и справочникам. Перечень документов и справочников имеет древовидную иерархическую структуру. Все документы и справочники разбиты на разделы и подразделы, которые на панели навигации изображаются значками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259632" y="1600200"/>
            <a:ext cx="9865096" cy="4637112"/>
          </a:xfrm>
        </p:spPr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02084"/>
            <a:ext cx="6984598" cy="4199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87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69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Поиск документов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4941168"/>
            <a:ext cx="8291264" cy="1512168"/>
          </a:xfrm>
        </p:spPr>
        <p:txBody>
          <a:bodyPr>
            <a:noAutofit/>
          </a:bodyPr>
          <a:lstStyle/>
          <a:p>
            <a:r>
              <a:rPr lang="ru-RU" sz="1500" dirty="0"/>
              <a:t>Поле поиска </a:t>
            </a:r>
            <a:r>
              <a:rPr lang="ru-RU" sz="1500" dirty="0" smtClean="0"/>
              <a:t>в панели </a:t>
            </a:r>
            <a:r>
              <a:rPr lang="ru-RU" sz="1500" dirty="0"/>
              <a:t>навигации позволяет осуществлять быстрый поиск названий </a:t>
            </a:r>
            <a:r>
              <a:rPr lang="ru-RU" sz="1500" dirty="0" smtClean="0"/>
              <a:t>разделов, названий </a:t>
            </a:r>
            <a:r>
              <a:rPr lang="ru-RU" sz="1500" dirty="0"/>
              <a:t>документов или справочников. </a:t>
            </a:r>
            <a:r>
              <a:rPr lang="ru-RU" sz="1500" dirty="0" smtClean="0"/>
              <a:t> Для </a:t>
            </a:r>
            <a:r>
              <a:rPr lang="ru-RU" sz="1500" dirty="0"/>
              <a:t>того чтобы осуществить поиск необходимо в поле поиска ввести название (фрагмент названия) раздела или типа документа и нажать </a:t>
            </a:r>
            <a:r>
              <a:rPr lang="ru-RU" sz="1500" dirty="0" smtClean="0"/>
              <a:t>«</a:t>
            </a:r>
            <a:r>
              <a:rPr lang="en-US" sz="1500" dirty="0" smtClean="0"/>
              <a:t>Enter</a:t>
            </a:r>
            <a:r>
              <a:rPr lang="ru-RU" sz="1500" dirty="0" smtClean="0"/>
              <a:t>». </a:t>
            </a:r>
            <a:r>
              <a:rPr lang="ru-RU" sz="1500" dirty="0"/>
              <a:t>На панели навигации выделится раздел (тип документа, справочник) в название которого присутствует введенное слово или </a:t>
            </a:r>
            <a:r>
              <a:rPr lang="ru-RU" sz="1500" dirty="0" smtClean="0"/>
              <a:t>буквосочетание.</a:t>
            </a:r>
            <a:r>
              <a:rPr lang="en-US" sz="1500" dirty="0" smtClean="0"/>
              <a:t> </a:t>
            </a:r>
            <a:r>
              <a:rPr lang="ru-RU" sz="1500" dirty="0" smtClean="0"/>
              <a:t>показан </a:t>
            </a:r>
            <a:r>
              <a:rPr lang="ru-RU" sz="1500" dirty="0"/>
              <a:t>результат поиска по слову </a:t>
            </a:r>
            <a:r>
              <a:rPr lang="ru-RU" sz="1500" dirty="0" smtClean="0"/>
              <a:t>«сведения»</a:t>
            </a:r>
            <a:endParaRPr lang="ru-RU" sz="15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124744"/>
            <a:ext cx="6759209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425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695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70C0"/>
                </a:solidFill>
              </a:rPr>
              <a:t>Работа с исходящими документами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425355"/>
          </a:xfrm>
        </p:spPr>
        <p:txBody>
          <a:bodyPr/>
          <a:lstStyle/>
          <a:p>
            <a:r>
              <a:rPr lang="ru-RU" dirty="0"/>
              <a:t>Создание (ручной ввод, </a:t>
            </a:r>
            <a:r>
              <a:rPr lang="ru-RU" dirty="0" smtClean="0"/>
              <a:t>импорт из собственного ПО, копирование)</a:t>
            </a:r>
            <a:endParaRPr lang="ru-RU" dirty="0"/>
          </a:p>
          <a:p>
            <a:r>
              <a:rPr lang="ru-RU" dirty="0"/>
              <a:t>Редактирование </a:t>
            </a:r>
          </a:p>
          <a:p>
            <a:r>
              <a:rPr lang="ru-RU" dirty="0"/>
              <a:t>Документарный контроль</a:t>
            </a:r>
          </a:p>
          <a:p>
            <a:r>
              <a:rPr lang="ru-RU" dirty="0"/>
              <a:t>Подписание/удаление подписи </a:t>
            </a:r>
          </a:p>
          <a:p>
            <a:r>
              <a:rPr lang="ru-RU" dirty="0"/>
              <a:t>Откат статуса документа</a:t>
            </a:r>
          </a:p>
          <a:p>
            <a:r>
              <a:rPr lang="ru-RU" dirty="0" smtClean="0"/>
              <a:t>Отправка в УФК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044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Работа с входящими документами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ru-RU" dirty="0"/>
              <a:t>Просмотр</a:t>
            </a:r>
          </a:p>
          <a:p>
            <a:r>
              <a:rPr lang="ru-RU" dirty="0"/>
              <a:t>Печать</a:t>
            </a:r>
          </a:p>
          <a:p>
            <a:r>
              <a:rPr lang="ru-RU" dirty="0"/>
              <a:t>Экспорт во внешние системы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63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Новгор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ПрезентацияНовгород</Template>
  <TotalTime>9058</TotalTime>
  <Words>661</Words>
  <Application>Microsoft Office PowerPoint</Application>
  <PresentationFormat>Экран (4:3)</PresentationFormat>
  <Paragraphs>113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ПрезентацияНовгород</vt:lpstr>
      <vt:lpstr>Презентация PowerPoint</vt:lpstr>
      <vt:lpstr> </vt:lpstr>
      <vt:lpstr>Требования </vt:lpstr>
      <vt:lpstr>Страница входа СУФД:  http:// 10.136.50.36:28081 http://s5000w03.ufk50.roskazna.local:28081/sso-proxy-login/login_no_sn_new.html  </vt:lpstr>
      <vt:lpstr>Основные элементы интерфейса</vt:lpstr>
      <vt:lpstr>Панель навигации</vt:lpstr>
      <vt:lpstr>Поиск документов</vt:lpstr>
      <vt:lpstr>Работа с исходящими документами </vt:lpstr>
      <vt:lpstr>Работа с входящими документами</vt:lpstr>
      <vt:lpstr> Сайт УФК по Новгородской области http://novgorod.roskazna.ru/ </vt:lpstr>
      <vt:lpstr>ГИС    –    СУФД - онлайн</vt:lpstr>
      <vt:lpstr>ГИС    –    Документы</vt:lpstr>
      <vt:lpstr>Презентация PowerPoint</vt:lpstr>
      <vt:lpstr>Телефон технической поддержки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Лапсарь Татьяна Олеговна</cp:lastModifiedBy>
  <cp:revision>443</cp:revision>
  <cp:lastPrinted>2019-12-16T07:26:14Z</cp:lastPrinted>
  <dcterms:created xsi:type="dcterms:W3CDTF">2014-12-09T18:01:00Z</dcterms:created>
  <dcterms:modified xsi:type="dcterms:W3CDTF">2019-12-17T07:07:14Z</dcterms:modified>
</cp:coreProperties>
</file>