
<file path=[Content_Types].xml><?xml version="1.0" encoding="utf-8"?>
<Types xmlns="http://schemas.openxmlformats.org/package/2006/content-types">
  <Default Extension="png" ContentType="image/png"/>
  <Default Extension="emf" ContentType="image/x-emf"/>
  <Default Extension="xls" ContentType="application/vnd.ms-excel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28"/>
  </p:notesMasterIdLst>
  <p:handoutMasterIdLst>
    <p:handoutMasterId r:id="rId29"/>
  </p:handoutMasterIdLst>
  <p:sldIdLst>
    <p:sldId id="293" r:id="rId2"/>
    <p:sldId id="315" r:id="rId3"/>
    <p:sldId id="332" r:id="rId4"/>
    <p:sldId id="325" r:id="rId5"/>
    <p:sldId id="354" r:id="rId6"/>
    <p:sldId id="352" r:id="rId7"/>
    <p:sldId id="353" r:id="rId8"/>
    <p:sldId id="355" r:id="rId9"/>
    <p:sldId id="356" r:id="rId10"/>
    <p:sldId id="357" r:id="rId11"/>
    <p:sldId id="358" r:id="rId12"/>
    <p:sldId id="333" r:id="rId13"/>
    <p:sldId id="360" r:id="rId14"/>
    <p:sldId id="322" r:id="rId15"/>
    <p:sldId id="361" r:id="rId16"/>
    <p:sldId id="323" r:id="rId17"/>
    <p:sldId id="362" r:id="rId18"/>
    <p:sldId id="349" r:id="rId19"/>
    <p:sldId id="359" r:id="rId20"/>
    <p:sldId id="363" r:id="rId21"/>
    <p:sldId id="364" r:id="rId22"/>
    <p:sldId id="351" r:id="rId23"/>
    <p:sldId id="365" r:id="rId24"/>
    <p:sldId id="334" r:id="rId25"/>
    <p:sldId id="336" r:id="rId26"/>
    <p:sldId id="366" r:id="rId27"/>
  </p:sldIdLst>
  <p:sldSz cx="12192000" cy="6858000"/>
  <p:notesSz cx="6797675" cy="9926638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521415D9-36F7-43E2-AB2F-B90AF26B5E84}">
      <p14:sectionLst xmlns:p14="http://schemas.microsoft.com/office/powerpoint/2010/main">
        <p14:section name="Раздел по умолчанию" id="{BE897A78-646D-4735-AD0A-F0877CD0326B}">
          <p14:sldIdLst/>
        </p14:section>
        <p14:section name="Раздел без заголовка" id="{35158A4D-836B-4C46-8657-B230111A9C27}">
          <p14:sldIdLst>
            <p14:sldId id="293"/>
            <p14:sldId id="315"/>
            <p14:sldId id="332"/>
            <p14:sldId id="325"/>
            <p14:sldId id="354"/>
            <p14:sldId id="352"/>
            <p14:sldId id="353"/>
            <p14:sldId id="355"/>
            <p14:sldId id="356"/>
            <p14:sldId id="357"/>
            <p14:sldId id="358"/>
            <p14:sldId id="333"/>
            <p14:sldId id="360"/>
            <p14:sldId id="322"/>
            <p14:sldId id="361"/>
            <p14:sldId id="323"/>
            <p14:sldId id="362"/>
            <p14:sldId id="349"/>
            <p14:sldId id="359"/>
            <p14:sldId id="363"/>
            <p14:sldId id="364"/>
            <p14:sldId id="351"/>
            <p14:sldId id="365"/>
            <p14:sldId id="334"/>
            <p14:sldId id="336"/>
            <p14:sldId id="366"/>
          </p14:sldIdLst>
        </p14:section>
      </p14:sectionLst>
    </p:ext>
    <p:ext uri="{EFAFB233-063F-42B5-8137-9DF3F51BA10A}">
      <p15:sldGuideLst xmlns="" xmlns:p15="http://schemas.microsoft.com/office/powerpoint/2012/main">
        <p15:guide id="1" orient="horz" pos="2160">
          <p15:clr>
            <a:srgbClr val="000000"/>
          </p15:clr>
        </p15:guide>
        <p15:guide id="2" pos="3840">
          <p15:clr>
            <a:srgbClr val="000000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Средний стиль 2 - акцент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0A15C55-8517-42AA-B614-E9B94910E393}" styleName="Средний стиль 2 - акцент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EB9631B5-78F2-41C9-869B-9F39066F8104}" styleName="Средний стиль 3 - акцент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91EBBBCC-DAD2-459C-BE2E-F6DE35CF9A28}" styleName="Темный стиль 2 - акцент 3/акцент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2" autoAdjust="0"/>
    <p:restoredTop sz="94705" autoAdjust="0"/>
  </p:normalViewPr>
  <p:slideViewPr>
    <p:cSldViewPr snapToGrid="0">
      <p:cViewPr varScale="1">
        <p:scale>
          <a:sx n="83" d="100"/>
          <a:sy n="83" d="100"/>
        </p:scale>
        <p:origin x="-67" y="-187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749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B418CF2-A3EB-43F7-B720-0B737F974288}" type="doc">
      <dgm:prSet loTypeId="urn:microsoft.com/office/officeart/2005/8/layout/vList5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EE780125-5954-433F-8108-4E1834281FD3}">
      <dgm:prSet phldrT="[Текст]" custT="1"/>
      <dgm:spPr>
        <a:xfrm>
          <a:off x="0" y="484"/>
          <a:ext cx="3232808" cy="971996"/>
        </a:xfrm>
        <a:solidFill>
          <a:srgbClr val="5B9BD5">
            <a:hueOff val="0"/>
            <a:satOff val="0"/>
            <a:lumOff val="0"/>
            <a:alphaOff val="0"/>
          </a:srgbClr>
        </a:solidFill>
        <a:ln w="12700" cap="flat" cmpd="sng" algn="ctr">
          <a:solidFill>
            <a:sysClr val="window" lastClr="FFFFFF">
              <a:hueOff val="0"/>
              <a:satOff val="0"/>
              <a:lumOff val="0"/>
              <a:alphaOff val="0"/>
            </a:sysClr>
          </a:solidFill>
          <a:prstDash val="solid"/>
          <a:miter lim="800000"/>
        </a:ln>
        <a:effectLst/>
      </dgm:spPr>
      <dgm:t>
        <a:bodyPr/>
        <a:lstStyle/>
        <a:p>
          <a:r>
            <a:rPr lang="ru-RU" sz="1400" b="1" i="1" dirty="0">
              <a:solidFill>
                <a:sysClr val="window" lastClr="FFFFFF"/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rPr>
            <a:t>капитальный ремонт</a:t>
          </a:r>
          <a:endParaRPr lang="ru-RU" sz="1400" b="1" dirty="0">
            <a:solidFill>
              <a:sysClr val="window" lastClr="FFFFFF"/>
            </a:solidFill>
            <a:latin typeface="Calibri" panose="020F0502020204030204"/>
            <a:ea typeface="+mn-ea"/>
            <a:cs typeface="+mn-cs"/>
          </a:endParaRPr>
        </a:p>
      </dgm:t>
    </dgm:pt>
    <dgm:pt modelId="{A41C4891-F501-4CA3-B805-88BB21A6D3CC}" type="parTrans" cxnId="{E8303063-5AE9-42B8-81B8-C02D5D82E464}">
      <dgm:prSet/>
      <dgm:spPr/>
      <dgm:t>
        <a:bodyPr/>
        <a:lstStyle/>
        <a:p>
          <a:endParaRPr lang="ru-RU"/>
        </a:p>
      </dgm:t>
    </dgm:pt>
    <dgm:pt modelId="{AC6CC088-C8F2-4F57-B863-B330343F039A}" type="sibTrans" cxnId="{E8303063-5AE9-42B8-81B8-C02D5D82E464}">
      <dgm:prSet/>
      <dgm:spPr/>
      <dgm:t>
        <a:bodyPr/>
        <a:lstStyle/>
        <a:p>
          <a:endParaRPr lang="ru-RU"/>
        </a:p>
      </dgm:t>
    </dgm:pt>
    <dgm:pt modelId="{015D9F1B-F4AC-4FB0-BC9F-05F5EB0F9C5A}">
      <dgm:prSet phldrT="[Текст]" custT="1"/>
      <dgm:spPr>
        <a:xfrm rot="5400000">
          <a:off x="5725217" y="-2398523"/>
          <a:ext cx="785194" cy="5770011"/>
        </a:xfrm>
        <a:solidFill>
          <a:srgbClr val="5B9BD5">
            <a:alpha val="90000"/>
            <a:tint val="40000"/>
            <a:hueOff val="0"/>
            <a:satOff val="0"/>
            <a:lumOff val="0"/>
            <a:alphaOff val="0"/>
          </a:srgbClr>
        </a:solidFill>
        <a:ln w="12700" cap="flat" cmpd="sng" algn="ctr">
          <a:solidFill>
            <a:srgbClr val="5B9BD5">
              <a:alpha val="90000"/>
              <a:tint val="40000"/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gm:spPr>
      <dgm:t>
        <a:bodyPr/>
        <a:lstStyle/>
        <a:p>
          <a:pPr algn="just">
            <a:lnSpc>
              <a:spcPct val="125000"/>
            </a:lnSpc>
            <a:spcAft>
              <a:spcPts val="0"/>
            </a:spcAft>
          </a:pPr>
          <a:r>
            <a:rPr lang="ru-RU" sz="1000" b="1" dirty="0" smtClean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rPr>
            <a:t>наличие на акте выполненных работ (</a:t>
          </a:r>
          <a:r>
            <a:rPr lang="ru-RU" sz="1000" b="1" dirty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rPr>
            <a:t>форма КС-2</a:t>
          </a:r>
          <a:r>
            <a:rPr lang="ru-RU" sz="1000" b="1" dirty="0" smtClean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rPr>
            <a:t>):</a:t>
          </a:r>
          <a:endParaRPr lang="ru-RU" sz="1000" b="1" dirty="0">
            <a:solidFill>
              <a:sysClr val="windowText" lastClr="000000">
                <a:hueOff val="0"/>
                <a:satOff val="0"/>
                <a:lumOff val="0"/>
                <a:alphaOff val="0"/>
              </a:sysClr>
            </a:solidFill>
            <a:latin typeface="Calibri" panose="020F0502020204030204"/>
            <a:ea typeface="+mn-ea"/>
            <a:cs typeface="+mn-cs"/>
          </a:endParaRPr>
        </a:p>
      </dgm:t>
    </dgm:pt>
    <dgm:pt modelId="{161BB60C-A37F-44CC-83A0-1AA914C1A832}" type="parTrans" cxnId="{3167602C-19DE-42B7-9159-89F6CC1EE763}">
      <dgm:prSet/>
      <dgm:spPr/>
      <dgm:t>
        <a:bodyPr/>
        <a:lstStyle/>
        <a:p>
          <a:endParaRPr lang="ru-RU"/>
        </a:p>
      </dgm:t>
    </dgm:pt>
    <dgm:pt modelId="{AF76B647-48A2-45CA-A121-6E5B4E13D5F4}" type="sibTrans" cxnId="{3167602C-19DE-42B7-9159-89F6CC1EE763}">
      <dgm:prSet/>
      <dgm:spPr/>
      <dgm:t>
        <a:bodyPr/>
        <a:lstStyle/>
        <a:p>
          <a:endParaRPr lang="ru-RU"/>
        </a:p>
      </dgm:t>
    </dgm:pt>
    <dgm:pt modelId="{8DF8642D-7F03-44B3-AA37-7CA328C102D3}">
      <dgm:prSet phldrT="[Текст]" custT="1"/>
      <dgm:spPr>
        <a:xfrm rot="5400000">
          <a:off x="5725217" y="-2398523"/>
          <a:ext cx="785194" cy="5770011"/>
        </a:xfrm>
        <a:solidFill>
          <a:srgbClr val="5B9BD5">
            <a:alpha val="90000"/>
            <a:tint val="40000"/>
            <a:hueOff val="0"/>
            <a:satOff val="0"/>
            <a:lumOff val="0"/>
            <a:alphaOff val="0"/>
          </a:srgbClr>
        </a:solidFill>
        <a:ln w="12700" cap="flat" cmpd="sng" algn="ctr">
          <a:solidFill>
            <a:srgbClr val="5B9BD5">
              <a:alpha val="90000"/>
              <a:tint val="40000"/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gm:spPr>
      <dgm:t>
        <a:bodyPr/>
        <a:lstStyle/>
        <a:p>
          <a:pPr algn="just">
            <a:lnSpc>
              <a:spcPct val="125000"/>
            </a:lnSpc>
            <a:spcAft>
              <a:spcPts val="0"/>
            </a:spcAft>
          </a:pPr>
          <a:r>
            <a:rPr lang="ru-RU" sz="1000" dirty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rPr>
            <a:t>штамп организации, осуществляющей строительный </a:t>
          </a:r>
          <a:r>
            <a:rPr lang="ru-RU" sz="1000" dirty="0" smtClean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rPr>
            <a:t>контроль;</a:t>
          </a:r>
          <a:endParaRPr lang="ru-RU" sz="1000" dirty="0">
            <a:solidFill>
              <a:sysClr val="windowText" lastClr="000000">
                <a:hueOff val="0"/>
                <a:satOff val="0"/>
                <a:lumOff val="0"/>
                <a:alphaOff val="0"/>
              </a:sysClr>
            </a:solidFill>
            <a:latin typeface="Calibri" panose="020F0502020204030204"/>
            <a:ea typeface="+mn-ea"/>
            <a:cs typeface="+mn-cs"/>
          </a:endParaRPr>
        </a:p>
      </dgm:t>
    </dgm:pt>
    <dgm:pt modelId="{887D5357-EB5E-42DB-87BB-76FC1805BB3A}" type="parTrans" cxnId="{28C013FD-504E-4111-9BEF-6F1B88978117}">
      <dgm:prSet/>
      <dgm:spPr/>
      <dgm:t>
        <a:bodyPr/>
        <a:lstStyle/>
        <a:p>
          <a:endParaRPr lang="ru-RU"/>
        </a:p>
      </dgm:t>
    </dgm:pt>
    <dgm:pt modelId="{4B484288-549F-4A28-BB35-16B797B26971}" type="sibTrans" cxnId="{28C013FD-504E-4111-9BEF-6F1B88978117}">
      <dgm:prSet/>
      <dgm:spPr/>
      <dgm:t>
        <a:bodyPr/>
        <a:lstStyle/>
        <a:p>
          <a:endParaRPr lang="ru-RU"/>
        </a:p>
      </dgm:t>
    </dgm:pt>
    <dgm:pt modelId="{9A553B69-A59F-4DC7-833B-33534AAF19E0}">
      <dgm:prSet phldrT="[Текст]" custT="1"/>
      <dgm:spPr>
        <a:xfrm>
          <a:off x="0" y="1114201"/>
          <a:ext cx="3239295" cy="971996"/>
        </a:xfrm>
        <a:solidFill>
          <a:srgbClr val="5B9BD5">
            <a:hueOff val="0"/>
            <a:satOff val="0"/>
            <a:lumOff val="0"/>
            <a:alphaOff val="0"/>
          </a:srgbClr>
        </a:solidFill>
        <a:ln w="12700" cap="flat" cmpd="sng" algn="ctr">
          <a:solidFill>
            <a:sysClr val="window" lastClr="FFFFFF">
              <a:hueOff val="0"/>
              <a:satOff val="0"/>
              <a:lumOff val="0"/>
              <a:alphaOff val="0"/>
            </a:sysClr>
          </a:solidFill>
          <a:prstDash val="solid"/>
          <a:miter lim="800000"/>
        </a:ln>
        <a:effectLst/>
      </dgm:spPr>
      <dgm:t>
        <a:bodyPr/>
        <a:lstStyle/>
        <a:p>
          <a:r>
            <a:rPr lang="ru-RU" sz="1400" b="1" i="1" dirty="0" smtClean="0">
              <a:solidFill>
                <a:sysClr val="window" lastClr="FFFFFF"/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rPr>
            <a:t>капитальные вложения в объекты </a:t>
          </a:r>
          <a:r>
            <a:rPr lang="ru-RU" sz="1400" b="1" i="1" dirty="0">
              <a:solidFill>
                <a:sysClr val="window" lastClr="FFFFFF"/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rPr>
            <a:t>капитального строительства</a:t>
          </a:r>
          <a:endParaRPr lang="ru-RU" sz="1400" dirty="0">
            <a:solidFill>
              <a:sysClr val="window" lastClr="FFFFFF"/>
            </a:solidFill>
            <a:latin typeface="Calibri" panose="020F0502020204030204"/>
            <a:ea typeface="+mn-ea"/>
            <a:cs typeface="+mn-cs"/>
          </a:endParaRPr>
        </a:p>
      </dgm:t>
    </dgm:pt>
    <dgm:pt modelId="{151EE7F8-A3B7-42A4-8148-C3738C583482}" type="parTrans" cxnId="{7EC7F3FC-D99D-479C-8E74-30E69D972AB3}">
      <dgm:prSet/>
      <dgm:spPr/>
      <dgm:t>
        <a:bodyPr/>
        <a:lstStyle/>
        <a:p>
          <a:endParaRPr lang="ru-RU"/>
        </a:p>
      </dgm:t>
    </dgm:pt>
    <dgm:pt modelId="{C8D3A2A7-64DD-4AEF-9660-7ABBE375AE40}" type="sibTrans" cxnId="{7EC7F3FC-D99D-479C-8E74-30E69D972AB3}">
      <dgm:prSet/>
      <dgm:spPr/>
      <dgm:t>
        <a:bodyPr/>
        <a:lstStyle/>
        <a:p>
          <a:endParaRPr lang="ru-RU"/>
        </a:p>
      </dgm:t>
    </dgm:pt>
    <dgm:pt modelId="{654CDF96-43E6-477D-BC72-A1BAE95CCBB9}">
      <dgm:prSet phldrT="[Текст]" custT="1"/>
      <dgm:spPr>
        <a:xfrm rot="5400000">
          <a:off x="5539550" y="-1279174"/>
          <a:ext cx="1158238" cy="5758748"/>
        </a:xfrm>
        <a:solidFill>
          <a:srgbClr val="5B9BD5">
            <a:alpha val="90000"/>
            <a:tint val="40000"/>
            <a:hueOff val="0"/>
            <a:satOff val="0"/>
            <a:lumOff val="0"/>
            <a:alphaOff val="0"/>
          </a:srgbClr>
        </a:solidFill>
        <a:ln w="12700" cap="flat" cmpd="sng" algn="ctr">
          <a:solidFill>
            <a:srgbClr val="5B9BD5">
              <a:alpha val="90000"/>
              <a:tint val="40000"/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gm:spPr>
      <dgm:t>
        <a:bodyPr/>
        <a:lstStyle/>
        <a:p>
          <a:pPr algn="just">
            <a:lnSpc>
              <a:spcPct val="90000"/>
            </a:lnSpc>
            <a:spcAft>
              <a:spcPct val="15000"/>
            </a:spcAft>
          </a:pPr>
          <a:r>
            <a:rPr lang="ru-RU" sz="1000" b="1" dirty="0" smtClean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+mn-lt"/>
              <a:ea typeface="+mn-ea"/>
              <a:cs typeface="Arial" panose="020B0604020202020204" pitchFamily="34" charset="0"/>
            </a:rPr>
            <a:t>наличие на акте выполненных работ (форма КС-2):</a:t>
          </a:r>
          <a:endParaRPr lang="ru-RU" sz="1000" b="1" dirty="0">
            <a:solidFill>
              <a:sysClr val="windowText" lastClr="000000">
                <a:hueOff val="0"/>
                <a:satOff val="0"/>
                <a:lumOff val="0"/>
                <a:alphaOff val="0"/>
              </a:sysClr>
            </a:solidFill>
            <a:latin typeface="+mn-lt"/>
            <a:ea typeface="+mn-ea"/>
            <a:cs typeface="+mn-cs"/>
          </a:endParaRPr>
        </a:p>
      </dgm:t>
    </dgm:pt>
    <dgm:pt modelId="{DB75CB4E-4025-4E6A-BDE2-1A54B3DA3B78}" type="parTrans" cxnId="{25738FEC-99F8-4A44-ABEC-1BA47E0C8435}">
      <dgm:prSet/>
      <dgm:spPr/>
      <dgm:t>
        <a:bodyPr/>
        <a:lstStyle/>
        <a:p>
          <a:endParaRPr lang="ru-RU"/>
        </a:p>
      </dgm:t>
    </dgm:pt>
    <dgm:pt modelId="{9758387B-2F67-4AB7-86B3-B891583503DD}" type="sibTrans" cxnId="{25738FEC-99F8-4A44-ABEC-1BA47E0C8435}">
      <dgm:prSet/>
      <dgm:spPr/>
      <dgm:t>
        <a:bodyPr/>
        <a:lstStyle/>
        <a:p>
          <a:endParaRPr lang="ru-RU"/>
        </a:p>
      </dgm:t>
    </dgm:pt>
    <dgm:pt modelId="{A30FF28D-B6D8-4FFF-8C6D-A20133282241}">
      <dgm:prSet phldrT="[Текст]" custT="1"/>
      <dgm:spPr>
        <a:xfrm>
          <a:off x="0" y="2227919"/>
          <a:ext cx="3242462" cy="971996"/>
        </a:xfrm>
        <a:solidFill>
          <a:srgbClr val="5B9BD5">
            <a:hueOff val="0"/>
            <a:satOff val="0"/>
            <a:lumOff val="0"/>
            <a:alphaOff val="0"/>
          </a:srgbClr>
        </a:solidFill>
        <a:ln w="12700" cap="flat" cmpd="sng" algn="ctr">
          <a:solidFill>
            <a:sysClr val="window" lastClr="FFFFFF">
              <a:hueOff val="0"/>
              <a:satOff val="0"/>
              <a:lumOff val="0"/>
              <a:alphaOff val="0"/>
            </a:sysClr>
          </a:solidFill>
          <a:prstDash val="solid"/>
          <a:miter lim="800000"/>
        </a:ln>
        <a:effectLst/>
      </dgm:spPr>
      <dgm:t>
        <a:bodyPr/>
        <a:lstStyle/>
        <a:p>
          <a:r>
            <a:rPr lang="ru-RU" sz="1400" b="1" i="1" dirty="0">
              <a:solidFill>
                <a:sysClr val="window" lastClr="FFFFFF"/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rPr>
            <a:t>приобретение объектов недвижимого имущества</a:t>
          </a:r>
          <a:endParaRPr lang="ru-RU" sz="1400" dirty="0">
            <a:solidFill>
              <a:sysClr val="window" lastClr="FFFFFF"/>
            </a:solidFill>
            <a:latin typeface="Arial" panose="020B0604020202020204" pitchFamily="34" charset="0"/>
            <a:ea typeface="+mn-ea"/>
            <a:cs typeface="Arial" panose="020B0604020202020204" pitchFamily="34" charset="0"/>
          </a:endParaRPr>
        </a:p>
      </dgm:t>
    </dgm:pt>
    <dgm:pt modelId="{3D11CD7F-BC88-4BE3-85D3-5637BEF82E8F}" type="parTrans" cxnId="{CA660DA5-0799-4092-AE29-6C34DCE43DD1}">
      <dgm:prSet/>
      <dgm:spPr/>
      <dgm:t>
        <a:bodyPr/>
        <a:lstStyle/>
        <a:p>
          <a:endParaRPr lang="ru-RU"/>
        </a:p>
      </dgm:t>
    </dgm:pt>
    <dgm:pt modelId="{A1B6532D-54E4-4204-9B6C-3F59EC72411B}" type="sibTrans" cxnId="{CA660DA5-0799-4092-AE29-6C34DCE43DD1}">
      <dgm:prSet/>
      <dgm:spPr/>
      <dgm:t>
        <a:bodyPr/>
        <a:lstStyle/>
        <a:p>
          <a:endParaRPr lang="ru-RU"/>
        </a:p>
      </dgm:t>
    </dgm:pt>
    <dgm:pt modelId="{2C69558C-BDF9-41C4-BB47-591F085C6E26}">
      <dgm:prSet phldrT="[Текст]" custT="1"/>
      <dgm:spPr>
        <a:xfrm rot="5400000">
          <a:off x="5735852" y="-168271"/>
          <a:ext cx="777597" cy="5764377"/>
        </a:xfrm>
        <a:solidFill>
          <a:srgbClr val="5B9BD5">
            <a:alpha val="90000"/>
            <a:tint val="40000"/>
            <a:hueOff val="0"/>
            <a:satOff val="0"/>
            <a:lumOff val="0"/>
            <a:alphaOff val="0"/>
          </a:srgbClr>
        </a:solidFill>
        <a:ln w="12700" cap="flat" cmpd="sng" algn="ctr">
          <a:solidFill>
            <a:srgbClr val="5B9BD5">
              <a:alpha val="90000"/>
              <a:tint val="40000"/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gm:spPr>
      <dgm:t>
        <a:bodyPr/>
        <a:lstStyle/>
        <a:p>
          <a:pPr algn="just">
            <a:lnSpc>
              <a:spcPct val="125000"/>
            </a:lnSpc>
            <a:spcAft>
              <a:spcPts val="0"/>
            </a:spcAft>
          </a:pPr>
          <a:r>
            <a:rPr lang="ru-RU" sz="1100" dirty="0" smtClean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+mn-lt"/>
              <a:ea typeface="+mn-ea"/>
              <a:cs typeface="Arial" panose="020B0604020202020204" pitchFamily="34" charset="0"/>
            </a:rPr>
            <a:t>согласование руководителем органа местного самоуправления, осуществляющим функции и полномочия учредителя в отношении получателя;</a:t>
          </a:r>
          <a:endParaRPr lang="ru-RU" sz="1100" dirty="0">
            <a:solidFill>
              <a:sysClr val="windowText" lastClr="000000">
                <a:hueOff val="0"/>
                <a:satOff val="0"/>
                <a:lumOff val="0"/>
                <a:alphaOff val="0"/>
              </a:sysClr>
            </a:solidFill>
            <a:latin typeface="+mn-lt"/>
            <a:ea typeface="+mn-ea"/>
            <a:cs typeface="+mn-cs"/>
          </a:endParaRPr>
        </a:p>
      </dgm:t>
    </dgm:pt>
    <dgm:pt modelId="{6697B56F-DD95-4D53-A01C-68538F0C0DFF}" type="parTrans" cxnId="{D32B7601-2CB7-4468-90CF-2B314DC38D5A}">
      <dgm:prSet/>
      <dgm:spPr/>
      <dgm:t>
        <a:bodyPr/>
        <a:lstStyle/>
        <a:p>
          <a:endParaRPr lang="ru-RU"/>
        </a:p>
      </dgm:t>
    </dgm:pt>
    <dgm:pt modelId="{9D2DDAD3-8A13-4896-8BD7-713EA703AA10}" type="sibTrans" cxnId="{D32B7601-2CB7-4468-90CF-2B314DC38D5A}">
      <dgm:prSet/>
      <dgm:spPr/>
      <dgm:t>
        <a:bodyPr/>
        <a:lstStyle/>
        <a:p>
          <a:endParaRPr lang="ru-RU"/>
        </a:p>
      </dgm:t>
    </dgm:pt>
    <dgm:pt modelId="{2FF9D915-5A95-40EC-9B08-A3CA2D22EADD}">
      <dgm:prSet phldrT="[Текст]" custT="1"/>
      <dgm:spPr>
        <a:xfrm rot="5400000">
          <a:off x="5725217" y="-2398523"/>
          <a:ext cx="785194" cy="5770011"/>
        </a:xfrm>
        <a:solidFill>
          <a:srgbClr val="5B9BD5">
            <a:alpha val="90000"/>
            <a:tint val="40000"/>
            <a:hueOff val="0"/>
            <a:satOff val="0"/>
            <a:lumOff val="0"/>
            <a:alphaOff val="0"/>
          </a:srgbClr>
        </a:solidFill>
        <a:ln w="12700" cap="flat" cmpd="sng" algn="ctr">
          <a:solidFill>
            <a:srgbClr val="5B9BD5">
              <a:alpha val="90000"/>
              <a:tint val="40000"/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gm:spPr>
      <dgm:t>
        <a:bodyPr/>
        <a:lstStyle/>
        <a:p>
          <a:pPr algn="just">
            <a:lnSpc>
              <a:spcPct val="125000"/>
            </a:lnSpc>
            <a:spcAft>
              <a:spcPts val="0"/>
            </a:spcAft>
          </a:pPr>
          <a:r>
            <a:rPr lang="ru-RU" sz="1000" dirty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rPr>
            <a:t>дата, должность, подпись, расшифровка подписи лица, ответственного за осуществление строительного контроля при выполнении </a:t>
          </a:r>
          <a:r>
            <a:rPr lang="ru-RU" sz="1000" dirty="0" smtClean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rPr>
            <a:t>работ.</a:t>
          </a:r>
          <a:endParaRPr lang="ru-RU" sz="1000" dirty="0">
            <a:solidFill>
              <a:sysClr val="windowText" lastClr="000000">
                <a:hueOff val="0"/>
                <a:satOff val="0"/>
                <a:lumOff val="0"/>
                <a:alphaOff val="0"/>
              </a:sysClr>
            </a:solidFill>
            <a:latin typeface="Calibri" panose="020F0502020204030204"/>
            <a:ea typeface="+mn-ea"/>
            <a:cs typeface="+mn-cs"/>
          </a:endParaRPr>
        </a:p>
      </dgm:t>
    </dgm:pt>
    <dgm:pt modelId="{749EDF3E-1648-4CD2-9A0E-7AB45577BDF2}" type="parTrans" cxnId="{D0694BC4-1B74-426B-9291-D5EF6616B97A}">
      <dgm:prSet/>
      <dgm:spPr/>
      <dgm:t>
        <a:bodyPr/>
        <a:lstStyle/>
        <a:p>
          <a:endParaRPr lang="ru-RU"/>
        </a:p>
      </dgm:t>
    </dgm:pt>
    <dgm:pt modelId="{AA527CCA-0243-4514-A2B4-DB27E3E21CEC}" type="sibTrans" cxnId="{D0694BC4-1B74-426B-9291-D5EF6616B97A}">
      <dgm:prSet/>
      <dgm:spPr/>
      <dgm:t>
        <a:bodyPr/>
        <a:lstStyle/>
        <a:p>
          <a:endParaRPr lang="ru-RU"/>
        </a:p>
      </dgm:t>
    </dgm:pt>
    <dgm:pt modelId="{82363E70-8882-4CA2-B4BB-847034CC54C7}">
      <dgm:prSet phldrT="[Текст]" custT="1"/>
      <dgm:spPr>
        <a:xfrm rot="5400000">
          <a:off x="5539550" y="-1279174"/>
          <a:ext cx="1158238" cy="5758748"/>
        </a:xfrm>
        <a:solidFill>
          <a:srgbClr val="5B9BD5">
            <a:alpha val="90000"/>
            <a:tint val="40000"/>
            <a:hueOff val="0"/>
            <a:satOff val="0"/>
            <a:lumOff val="0"/>
            <a:alphaOff val="0"/>
          </a:srgbClr>
        </a:solidFill>
        <a:ln w="12700" cap="flat" cmpd="sng" algn="ctr">
          <a:solidFill>
            <a:srgbClr val="5B9BD5">
              <a:alpha val="90000"/>
              <a:tint val="40000"/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gm:spPr>
      <dgm:t>
        <a:bodyPr/>
        <a:lstStyle/>
        <a:p>
          <a:pPr algn="just">
            <a:lnSpc>
              <a:spcPct val="125000"/>
            </a:lnSpc>
            <a:spcAft>
              <a:spcPts val="0"/>
            </a:spcAft>
          </a:pPr>
          <a:r>
            <a:rPr lang="ru-RU" sz="1000" dirty="0" smtClean="0">
              <a:latin typeface="+mn-lt"/>
            </a:rPr>
            <a:t>согласование осуществляется на счетах (счетах-фактурах) в форме подписи, с указанием расшифровки подписи, должности и даты.</a:t>
          </a:r>
          <a:endParaRPr lang="ru-RU" sz="1000" dirty="0">
            <a:solidFill>
              <a:sysClr val="windowText" lastClr="000000">
                <a:hueOff val="0"/>
                <a:satOff val="0"/>
                <a:lumOff val="0"/>
                <a:alphaOff val="0"/>
              </a:sysClr>
            </a:solidFill>
            <a:latin typeface="+mn-lt"/>
            <a:ea typeface="+mn-ea"/>
            <a:cs typeface="+mn-cs"/>
          </a:endParaRPr>
        </a:p>
      </dgm:t>
    </dgm:pt>
    <dgm:pt modelId="{C8480C19-50CE-4263-83FE-56C4864317F4}" type="parTrans" cxnId="{8B15350E-911B-458A-B751-C8A9AD8FC278}">
      <dgm:prSet/>
      <dgm:spPr/>
      <dgm:t>
        <a:bodyPr/>
        <a:lstStyle/>
        <a:p>
          <a:endParaRPr lang="ru-RU"/>
        </a:p>
      </dgm:t>
    </dgm:pt>
    <dgm:pt modelId="{29CA3A9E-AB7C-49A1-BE5C-6F7537D4E80B}" type="sibTrans" cxnId="{8B15350E-911B-458A-B751-C8A9AD8FC278}">
      <dgm:prSet/>
      <dgm:spPr/>
      <dgm:t>
        <a:bodyPr/>
        <a:lstStyle/>
        <a:p>
          <a:endParaRPr lang="ru-RU"/>
        </a:p>
      </dgm:t>
    </dgm:pt>
    <dgm:pt modelId="{5CB01C5B-FD3B-44E0-AD9C-DDF1A4E8EE3A}">
      <dgm:prSet phldrT="[Текст]" custT="1"/>
      <dgm:spPr>
        <a:xfrm rot="5400000">
          <a:off x="5539550" y="-1279174"/>
          <a:ext cx="1158238" cy="5758748"/>
        </a:xfrm>
        <a:solidFill>
          <a:srgbClr val="5B9BD5">
            <a:alpha val="90000"/>
            <a:tint val="40000"/>
            <a:hueOff val="0"/>
            <a:satOff val="0"/>
            <a:lumOff val="0"/>
            <a:alphaOff val="0"/>
          </a:srgbClr>
        </a:solidFill>
        <a:ln w="12700" cap="flat" cmpd="sng" algn="ctr">
          <a:solidFill>
            <a:srgbClr val="5B9BD5">
              <a:alpha val="90000"/>
              <a:tint val="40000"/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gm:spPr>
      <dgm:t>
        <a:bodyPr/>
        <a:lstStyle/>
        <a:p>
          <a:pPr>
            <a:lnSpc>
              <a:spcPct val="125000"/>
            </a:lnSpc>
            <a:spcAft>
              <a:spcPts val="0"/>
            </a:spcAft>
          </a:pPr>
          <a:r>
            <a:rPr lang="ru-RU" sz="1000" dirty="0" smtClean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+mn-lt"/>
              <a:ea typeface="+mn-ea"/>
              <a:cs typeface="Arial" panose="020B0604020202020204" pitchFamily="34" charset="0"/>
            </a:rPr>
            <a:t>штамп </a:t>
          </a:r>
          <a:r>
            <a:rPr lang="ru-RU" sz="1000" dirty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+mn-lt"/>
              <a:ea typeface="+mn-ea"/>
              <a:cs typeface="Arial" panose="020B0604020202020204" pitchFamily="34" charset="0"/>
            </a:rPr>
            <a:t>организации, осуществляющей строительный </a:t>
          </a:r>
          <a:r>
            <a:rPr lang="ru-RU" sz="1000" dirty="0" smtClean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+mn-lt"/>
              <a:ea typeface="+mn-ea"/>
              <a:cs typeface="Arial" panose="020B0604020202020204" pitchFamily="34" charset="0"/>
            </a:rPr>
            <a:t>контроль;</a:t>
          </a:r>
          <a:endParaRPr lang="ru-RU" dirty="0">
            <a:latin typeface="+mn-lt"/>
          </a:endParaRPr>
        </a:p>
      </dgm:t>
    </dgm:pt>
    <dgm:pt modelId="{737AB8C8-ADE1-4B16-9402-AB0070104ABB}" type="parTrans" cxnId="{5FB6AB60-2836-45E8-A968-6A347240BC63}">
      <dgm:prSet/>
      <dgm:spPr/>
      <dgm:t>
        <a:bodyPr/>
        <a:lstStyle/>
        <a:p>
          <a:endParaRPr lang="ru-RU"/>
        </a:p>
      </dgm:t>
    </dgm:pt>
    <dgm:pt modelId="{799F59B7-4F6A-4658-8F18-E8960D54AF85}" type="sibTrans" cxnId="{5FB6AB60-2836-45E8-A968-6A347240BC63}">
      <dgm:prSet/>
      <dgm:spPr/>
      <dgm:t>
        <a:bodyPr/>
        <a:lstStyle/>
        <a:p>
          <a:endParaRPr lang="ru-RU"/>
        </a:p>
      </dgm:t>
    </dgm:pt>
    <dgm:pt modelId="{E94BC6ED-7CC8-4C9B-AE46-D69280A8ED21}">
      <dgm:prSet phldrT="[Текст]" custT="1"/>
      <dgm:spPr>
        <a:xfrm rot="5400000">
          <a:off x="5539550" y="-1279174"/>
          <a:ext cx="1158238" cy="5758748"/>
        </a:xfrm>
        <a:solidFill>
          <a:srgbClr val="5B9BD5">
            <a:alpha val="90000"/>
            <a:tint val="40000"/>
            <a:hueOff val="0"/>
            <a:satOff val="0"/>
            <a:lumOff val="0"/>
            <a:alphaOff val="0"/>
          </a:srgbClr>
        </a:solidFill>
        <a:ln w="12700" cap="flat" cmpd="sng" algn="ctr">
          <a:solidFill>
            <a:srgbClr val="5B9BD5">
              <a:alpha val="90000"/>
              <a:tint val="40000"/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gm:spPr>
      <dgm:t>
        <a:bodyPr/>
        <a:lstStyle/>
        <a:p>
          <a:pPr>
            <a:lnSpc>
              <a:spcPct val="125000"/>
            </a:lnSpc>
            <a:spcAft>
              <a:spcPts val="0"/>
            </a:spcAft>
          </a:pPr>
          <a:r>
            <a:rPr lang="ru-RU" sz="1000" dirty="0" smtClean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+mn-lt"/>
              <a:ea typeface="+mn-ea"/>
              <a:cs typeface="Arial" panose="020B0604020202020204" pitchFamily="34" charset="0"/>
            </a:rPr>
            <a:t>дата</a:t>
          </a:r>
          <a:r>
            <a:rPr lang="ru-RU" sz="1000" dirty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+mn-lt"/>
              <a:ea typeface="+mn-ea"/>
              <a:cs typeface="Arial" panose="020B0604020202020204" pitchFamily="34" charset="0"/>
            </a:rPr>
            <a:t>, должность, подпись, расшифровка подписи лица, ответственного за осуществление строительного контроля при выполнении </a:t>
          </a:r>
          <a:r>
            <a:rPr lang="ru-RU" sz="1000" dirty="0" smtClean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+mn-lt"/>
              <a:ea typeface="+mn-ea"/>
              <a:cs typeface="Arial" panose="020B0604020202020204" pitchFamily="34" charset="0"/>
            </a:rPr>
            <a:t>работ;</a:t>
          </a:r>
          <a:endParaRPr lang="ru-RU" dirty="0">
            <a:latin typeface="+mn-lt"/>
          </a:endParaRPr>
        </a:p>
      </dgm:t>
    </dgm:pt>
    <dgm:pt modelId="{AAD55B59-6217-4710-84E3-A24EA1C4481C}" type="parTrans" cxnId="{C1B15AF9-B0F0-4C95-90BD-A9DA508D9848}">
      <dgm:prSet/>
      <dgm:spPr/>
      <dgm:t>
        <a:bodyPr/>
        <a:lstStyle/>
        <a:p>
          <a:endParaRPr lang="ru-RU"/>
        </a:p>
      </dgm:t>
    </dgm:pt>
    <dgm:pt modelId="{FB9CBAB9-7A7E-46CD-B23A-10C7C24DD688}" type="sibTrans" cxnId="{C1B15AF9-B0F0-4C95-90BD-A9DA508D9848}">
      <dgm:prSet/>
      <dgm:spPr/>
      <dgm:t>
        <a:bodyPr/>
        <a:lstStyle/>
        <a:p>
          <a:endParaRPr lang="ru-RU"/>
        </a:p>
      </dgm:t>
    </dgm:pt>
    <dgm:pt modelId="{23B5400F-3AEB-41D0-A176-9EC0583FB162}">
      <dgm:prSet phldrT="[Текст]" custT="1"/>
      <dgm:spPr>
        <a:xfrm rot="5400000">
          <a:off x="5539550" y="-1279174"/>
          <a:ext cx="1158238" cy="5758748"/>
        </a:xfrm>
        <a:solidFill>
          <a:srgbClr val="5B9BD5">
            <a:alpha val="90000"/>
            <a:tint val="40000"/>
            <a:hueOff val="0"/>
            <a:satOff val="0"/>
            <a:lumOff val="0"/>
            <a:alphaOff val="0"/>
          </a:srgbClr>
        </a:solidFill>
        <a:ln w="12700" cap="flat" cmpd="sng" algn="ctr">
          <a:solidFill>
            <a:srgbClr val="5B9BD5">
              <a:alpha val="90000"/>
              <a:tint val="40000"/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gm:spPr>
      <dgm:t>
        <a:bodyPr/>
        <a:lstStyle/>
        <a:p>
          <a:pPr>
            <a:lnSpc>
              <a:spcPct val="125000"/>
            </a:lnSpc>
            <a:spcAft>
              <a:spcPts val="0"/>
            </a:spcAft>
          </a:pPr>
          <a:r>
            <a:rPr lang="ru-RU" sz="1100" dirty="0" smtClean="0">
              <a:latin typeface="+mn-lt"/>
            </a:rPr>
            <a:t>согласования руководителем органа местного самоуправления, осуществляющим функции и полномочия учредителя в отношении Учреждения;</a:t>
          </a:r>
          <a:endParaRPr lang="ru-RU" sz="1100" dirty="0">
            <a:latin typeface="+mn-lt"/>
          </a:endParaRPr>
        </a:p>
      </dgm:t>
    </dgm:pt>
    <dgm:pt modelId="{D54E514D-AD62-4741-B31C-8F52027016CD}" type="parTrans" cxnId="{8539B4C8-9AE9-4AD0-87F5-3491FD96AE1F}">
      <dgm:prSet/>
      <dgm:spPr/>
      <dgm:t>
        <a:bodyPr/>
        <a:lstStyle/>
        <a:p>
          <a:endParaRPr lang="ru-RU"/>
        </a:p>
      </dgm:t>
    </dgm:pt>
    <dgm:pt modelId="{4E9F9A62-DF0B-4978-8DE4-4F7288E92034}" type="sibTrans" cxnId="{8539B4C8-9AE9-4AD0-87F5-3491FD96AE1F}">
      <dgm:prSet/>
      <dgm:spPr/>
      <dgm:t>
        <a:bodyPr/>
        <a:lstStyle/>
        <a:p>
          <a:endParaRPr lang="ru-RU"/>
        </a:p>
      </dgm:t>
    </dgm:pt>
    <dgm:pt modelId="{A6D69F37-2314-43BA-882D-231E509C598C}">
      <dgm:prSet phldrT="[Текст]" custT="1"/>
      <dgm:spPr>
        <a:xfrm rot="5400000">
          <a:off x="5735852" y="-168271"/>
          <a:ext cx="777597" cy="5764377"/>
        </a:xfrm>
        <a:solidFill>
          <a:srgbClr val="5B9BD5">
            <a:alpha val="90000"/>
            <a:tint val="40000"/>
            <a:hueOff val="0"/>
            <a:satOff val="0"/>
            <a:lumOff val="0"/>
            <a:alphaOff val="0"/>
          </a:srgbClr>
        </a:solidFill>
        <a:ln w="12700" cap="flat" cmpd="sng" algn="ctr">
          <a:solidFill>
            <a:srgbClr val="5B9BD5">
              <a:alpha val="90000"/>
              <a:tint val="40000"/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gm:spPr>
      <dgm:t>
        <a:bodyPr/>
        <a:lstStyle/>
        <a:p>
          <a:pPr algn="just">
            <a:lnSpc>
              <a:spcPct val="125000"/>
            </a:lnSpc>
            <a:spcAft>
              <a:spcPts val="0"/>
            </a:spcAft>
          </a:pPr>
          <a:r>
            <a:rPr lang="ru-RU" sz="1100" dirty="0" smtClean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+mn-lt"/>
              <a:ea typeface="+mn-ea"/>
              <a:cs typeface="+mn-cs"/>
            </a:rPr>
            <a:t>согласование осуществляется на счетах (счетах-фактурах) в форме подписи, с указанием расшифровки подписи, должности и даты</a:t>
          </a:r>
          <a:endParaRPr lang="ru-RU" sz="1100" dirty="0">
            <a:solidFill>
              <a:sysClr val="windowText" lastClr="000000">
                <a:hueOff val="0"/>
                <a:satOff val="0"/>
                <a:lumOff val="0"/>
                <a:alphaOff val="0"/>
              </a:sysClr>
            </a:solidFill>
            <a:latin typeface="+mn-lt"/>
            <a:ea typeface="+mn-ea"/>
            <a:cs typeface="+mn-cs"/>
          </a:endParaRPr>
        </a:p>
      </dgm:t>
    </dgm:pt>
    <dgm:pt modelId="{935DD34D-96C9-4BDE-83F3-3CDA9E17A3D3}" type="parTrans" cxnId="{26CEDBA9-8C4B-49A0-8CB6-8C5A7539922E}">
      <dgm:prSet/>
      <dgm:spPr/>
      <dgm:t>
        <a:bodyPr/>
        <a:lstStyle/>
        <a:p>
          <a:endParaRPr lang="ru-RU"/>
        </a:p>
      </dgm:t>
    </dgm:pt>
    <dgm:pt modelId="{02BFDFC1-18C4-407B-B4ED-9204750226B9}" type="sibTrans" cxnId="{26CEDBA9-8C4B-49A0-8CB6-8C5A7539922E}">
      <dgm:prSet/>
      <dgm:spPr/>
      <dgm:t>
        <a:bodyPr/>
        <a:lstStyle/>
        <a:p>
          <a:endParaRPr lang="ru-RU"/>
        </a:p>
      </dgm:t>
    </dgm:pt>
    <dgm:pt modelId="{2C0DBF56-5496-40D0-B3D6-560FE06C2F91}" type="pres">
      <dgm:prSet presAssocID="{DB418CF2-A3EB-43F7-B720-0B737F974288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60B5AF55-CD2B-4395-869E-84AD2A1428E6}" type="pres">
      <dgm:prSet presAssocID="{EE780125-5954-433F-8108-4E1834281FD3}" presName="linNode" presStyleCnt="0"/>
      <dgm:spPr/>
    </dgm:pt>
    <dgm:pt modelId="{373EE789-BBC5-4568-BE05-0872322507E6}" type="pres">
      <dgm:prSet presAssocID="{EE780125-5954-433F-8108-4E1834281FD3}" presName="parentText" presStyleLbl="node1" presStyleIdx="0" presStyleCnt="3" custScaleX="104824" custLinFactNeighborY="-1881">
        <dgm:presLayoutVars>
          <dgm:chMax val="1"/>
          <dgm:bulletEnabled val="1"/>
        </dgm:presLayoutVars>
      </dgm:prSet>
      <dgm:spPr>
        <a:prstGeom prst="roundRect">
          <a:avLst/>
        </a:prstGeom>
      </dgm:spPr>
      <dgm:t>
        <a:bodyPr/>
        <a:lstStyle/>
        <a:p>
          <a:endParaRPr lang="ru-RU"/>
        </a:p>
      </dgm:t>
    </dgm:pt>
    <dgm:pt modelId="{B6897649-8874-4B27-A97F-8D4085DECB46}" type="pres">
      <dgm:prSet presAssocID="{EE780125-5954-433F-8108-4E1834281FD3}" presName="descendantText" presStyleLbl="alignAccFollowNode1" presStyleIdx="0" presStyleCnt="3" custScaleX="119567" custScaleY="100977" custLinFactNeighborX="0">
        <dgm:presLayoutVars>
          <dgm:bulletEnabled val="1"/>
        </dgm:presLayoutVars>
      </dgm:prSet>
      <dgm:spPr>
        <a:prstGeom prst="round2SameRect">
          <a:avLst/>
        </a:prstGeom>
      </dgm:spPr>
      <dgm:t>
        <a:bodyPr/>
        <a:lstStyle/>
        <a:p>
          <a:endParaRPr lang="ru-RU"/>
        </a:p>
      </dgm:t>
    </dgm:pt>
    <dgm:pt modelId="{A3893765-7030-4CA5-B395-C459736391BE}" type="pres">
      <dgm:prSet presAssocID="{AC6CC088-C8F2-4F57-B863-B330343F039A}" presName="sp" presStyleCnt="0"/>
      <dgm:spPr/>
    </dgm:pt>
    <dgm:pt modelId="{BE8761AD-B424-4A49-8B41-0179D6F7D61C}" type="pres">
      <dgm:prSet presAssocID="{9A553B69-A59F-4DC7-833B-33534AAF19E0}" presName="linNode" presStyleCnt="0"/>
      <dgm:spPr/>
    </dgm:pt>
    <dgm:pt modelId="{39D2DFC9-BD84-4B34-9C47-3416056E602A}" type="pres">
      <dgm:prSet presAssocID="{9A553B69-A59F-4DC7-833B-33534AAF19E0}" presName="parentText" presStyleLbl="node1" presStyleIdx="1" presStyleCnt="3" custScaleX="85473">
        <dgm:presLayoutVars>
          <dgm:chMax val="1"/>
          <dgm:bulletEnabled val="1"/>
        </dgm:presLayoutVars>
      </dgm:prSet>
      <dgm:spPr>
        <a:prstGeom prst="roundRect">
          <a:avLst/>
        </a:prstGeom>
      </dgm:spPr>
      <dgm:t>
        <a:bodyPr/>
        <a:lstStyle/>
        <a:p>
          <a:endParaRPr lang="ru-RU"/>
        </a:p>
      </dgm:t>
    </dgm:pt>
    <dgm:pt modelId="{DAD2998C-10BC-4B8C-9534-058B65124529}" type="pres">
      <dgm:prSet presAssocID="{9A553B69-A59F-4DC7-833B-33534AAF19E0}" presName="descendantText" presStyleLbl="alignAccFollowNode1" presStyleIdx="1" presStyleCnt="3" custScaleX="110777" custScaleY="239277" custLinFactNeighborX="7806" custLinFactNeighborY="8060">
        <dgm:presLayoutVars>
          <dgm:bulletEnabled val="1"/>
        </dgm:presLayoutVars>
      </dgm:prSet>
      <dgm:spPr>
        <a:prstGeom prst="round2SameRect">
          <a:avLst/>
        </a:prstGeom>
      </dgm:spPr>
      <dgm:t>
        <a:bodyPr/>
        <a:lstStyle/>
        <a:p>
          <a:endParaRPr lang="ru-RU"/>
        </a:p>
      </dgm:t>
    </dgm:pt>
    <dgm:pt modelId="{44849DA8-0977-4A63-BD9B-036FD7390EC4}" type="pres">
      <dgm:prSet presAssocID="{C8D3A2A7-64DD-4AEF-9660-7ABBE375AE40}" presName="sp" presStyleCnt="0"/>
      <dgm:spPr/>
    </dgm:pt>
    <dgm:pt modelId="{FEB00E11-13C7-4442-9E12-1FB98BC27E4A}" type="pres">
      <dgm:prSet presAssocID="{A30FF28D-B6D8-4FFF-8C6D-A20133282241}" presName="linNode" presStyleCnt="0"/>
      <dgm:spPr/>
    </dgm:pt>
    <dgm:pt modelId="{48656836-B94E-4C1D-B035-EA9C51A8F023}" type="pres">
      <dgm:prSet presAssocID="{A30FF28D-B6D8-4FFF-8C6D-A20133282241}" presName="parentText" presStyleLbl="node1" presStyleIdx="2" presStyleCnt="3" custScaleX="93496">
        <dgm:presLayoutVars>
          <dgm:chMax val="1"/>
          <dgm:bulletEnabled val="1"/>
        </dgm:presLayoutVars>
      </dgm:prSet>
      <dgm:spPr>
        <a:prstGeom prst="roundRect">
          <a:avLst/>
        </a:prstGeom>
      </dgm:spPr>
      <dgm:t>
        <a:bodyPr/>
        <a:lstStyle/>
        <a:p>
          <a:endParaRPr lang="ru-RU"/>
        </a:p>
      </dgm:t>
    </dgm:pt>
    <dgm:pt modelId="{28F0F676-4AA2-48AF-BA74-E6C1AF88434E}" type="pres">
      <dgm:prSet presAssocID="{A30FF28D-B6D8-4FFF-8C6D-A20133282241}" presName="descendantText" presStyleLbl="alignAccFollowNode1" presStyleIdx="2" presStyleCnt="3" custScaleX="114206" custLinFactNeighborX="30687" custLinFactNeighborY="4606">
        <dgm:presLayoutVars>
          <dgm:bulletEnabled val="1"/>
        </dgm:presLayoutVars>
      </dgm:prSet>
      <dgm:spPr>
        <a:prstGeom prst="round2SameRect">
          <a:avLst/>
        </a:prstGeom>
      </dgm:spPr>
      <dgm:t>
        <a:bodyPr/>
        <a:lstStyle/>
        <a:p>
          <a:endParaRPr lang="ru-RU"/>
        </a:p>
      </dgm:t>
    </dgm:pt>
  </dgm:ptLst>
  <dgm:cxnLst>
    <dgm:cxn modelId="{3167602C-19DE-42B7-9159-89F6CC1EE763}" srcId="{EE780125-5954-433F-8108-4E1834281FD3}" destId="{015D9F1B-F4AC-4FB0-BC9F-05F5EB0F9C5A}" srcOrd="0" destOrd="0" parTransId="{161BB60C-A37F-44CC-83A0-1AA914C1A832}" sibTransId="{AF76B647-48A2-45CA-A121-6E5B4E13D5F4}"/>
    <dgm:cxn modelId="{DAC0F330-1021-47DA-8A02-E8231E67717F}" type="presOf" srcId="{8DF8642D-7F03-44B3-AA37-7CA328C102D3}" destId="{B6897649-8874-4B27-A97F-8D4085DECB46}" srcOrd="0" destOrd="1" presId="urn:microsoft.com/office/officeart/2005/8/layout/vList5"/>
    <dgm:cxn modelId="{02BCE1EB-C003-4A9B-86CD-9A36C783C601}" type="presOf" srcId="{015D9F1B-F4AC-4FB0-BC9F-05F5EB0F9C5A}" destId="{B6897649-8874-4B27-A97F-8D4085DECB46}" srcOrd="0" destOrd="0" presId="urn:microsoft.com/office/officeart/2005/8/layout/vList5"/>
    <dgm:cxn modelId="{F5AE27BA-1E90-4E31-B840-064C53515468}" type="presOf" srcId="{82363E70-8882-4CA2-B4BB-847034CC54C7}" destId="{DAD2998C-10BC-4B8C-9534-058B65124529}" srcOrd="0" destOrd="4" presId="urn:microsoft.com/office/officeart/2005/8/layout/vList5"/>
    <dgm:cxn modelId="{CA660DA5-0799-4092-AE29-6C34DCE43DD1}" srcId="{DB418CF2-A3EB-43F7-B720-0B737F974288}" destId="{A30FF28D-B6D8-4FFF-8C6D-A20133282241}" srcOrd="2" destOrd="0" parTransId="{3D11CD7F-BC88-4BE3-85D3-5637BEF82E8F}" sibTransId="{A1B6532D-54E4-4204-9B6C-3F59EC72411B}"/>
    <dgm:cxn modelId="{D0694BC4-1B74-426B-9291-D5EF6616B97A}" srcId="{EE780125-5954-433F-8108-4E1834281FD3}" destId="{2FF9D915-5A95-40EC-9B08-A3CA2D22EADD}" srcOrd="2" destOrd="0" parTransId="{749EDF3E-1648-4CD2-9A0E-7AB45577BDF2}" sibTransId="{AA527CCA-0243-4514-A2B4-DB27E3E21CEC}"/>
    <dgm:cxn modelId="{C1B15AF9-B0F0-4C95-90BD-A9DA508D9848}" srcId="{9A553B69-A59F-4DC7-833B-33534AAF19E0}" destId="{E94BC6ED-7CC8-4C9B-AE46-D69280A8ED21}" srcOrd="2" destOrd="0" parTransId="{AAD55B59-6217-4710-84E3-A24EA1C4481C}" sibTransId="{FB9CBAB9-7A7E-46CD-B23A-10C7C24DD688}"/>
    <dgm:cxn modelId="{E51F2CD5-DE4E-4FFB-959D-68E59A74F3B6}" type="presOf" srcId="{654CDF96-43E6-477D-BC72-A1BAE95CCBB9}" destId="{DAD2998C-10BC-4B8C-9534-058B65124529}" srcOrd="0" destOrd="0" presId="urn:microsoft.com/office/officeart/2005/8/layout/vList5"/>
    <dgm:cxn modelId="{D32B7601-2CB7-4468-90CF-2B314DC38D5A}" srcId="{A30FF28D-B6D8-4FFF-8C6D-A20133282241}" destId="{2C69558C-BDF9-41C4-BB47-591F085C6E26}" srcOrd="0" destOrd="0" parTransId="{6697B56F-DD95-4D53-A01C-68538F0C0DFF}" sibTransId="{9D2DDAD3-8A13-4896-8BD7-713EA703AA10}"/>
    <dgm:cxn modelId="{B3383627-B919-43CC-AE36-783975E90996}" type="presOf" srcId="{9A553B69-A59F-4DC7-833B-33534AAF19E0}" destId="{39D2DFC9-BD84-4B34-9C47-3416056E602A}" srcOrd="0" destOrd="0" presId="urn:microsoft.com/office/officeart/2005/8/layout/vList5"/>
    <dgm:cxn modelId="{D1DBAF55-2E04-4556-9F6D-8D4A52B6F39C}" type="presOf" srcId="{E94BC6ED-7CC8-4C9B-AE46-D69280A8ED21}" destId="{DAD2998C-10BC-4B8C-9534-058B65124529}" srcOrd="0" destOrd="2" presId="urn:microsoft.com/office/officeart/2005/8/layout/vList5"/>
    <dgm:cxn modelId="{E8303063-5AE9-42B8-81B8-C02D5D82E464}" srcId="{DB418CF2-A3EB-43F7-B720-0B737F974288}" destId="{EE780125-5954-433F-8108-4E1834281FD3}" srcOrd="0" destOrd="0" parTransId="{A41C4891-F501-4CA3-B805-88BB21A6D3CC}" sibTransId="{AC6CC088-C8F2-4F57-B863-B330343F039A}"/>
    <dgm:cxn modelId="{28C013FD-504E-4111-9BEF-6F1B88978117}" srcId="{EE780125-5954-433F-8108-4E1834281FD3}" destId="{8DF8642D-7F03-44B3-AA37-7CA328C102D3}" srcOrd="1" destOrd="0" parTransId="{887D5357-EB5E-42DB-87BB-76FC1805BB3A}" sibTransId="{4B484288-549F-4A28-BB35-16B797B26971}"/>
    <dgm:cxn modelId="{460AB4A7-B82D-4046-A7A1-76E0D0D1496A}" type="presOf" srcId="{A30FF28D-B6D8-4FFF-8C6D-A20133282241}" destId="{48656836-B94E-4C1D-B035-EA9C51A8F023}" srcOrd="0" destOrd="0" presId="urn:microsoft.com/office/officeart/2005/8/layout/vList5"/>
    <dgm:cxn modelId="{5FB6AB60-2836-45E8-A968-6A347240BC63}" srcId="{9A553B69-A59F-4DC7-833B-33534AAF19E0}" destId="{5CB01C5B-FD3B-44E0-AD9C-DDF1A4E8EE3A}" srcOrd="1" destOrd="0" parTransId="{737AB8C8-ADE1-4B16-9402-AB0070104ABB}" sibTransId="{799F59B7-4F6A-4658-8F18-E8960D54AF85}"/>
    <dgm:cxn modelId="{9EAEE63F-9C03-4A16-99E0-2301C2C7FE85}" type="presOf" srcId="{23B5400F-3AEB-41D0-A176-9EC0583FB162}" destId="{DAD2998C-10BC-4B8C-9534-058B65124529}" srcOrd="0" destOrd="3" presId="urn:microsoft.com/office/officeart/2005/8/layout/vList5"/>
    <dgm:cxn modelId="{2CD6B45F-1E10-4E92-82BC-0E0154DE0D95}" type="presOf" srcId="{A6D69F37-2314-43BA-882D-231E509C598C}" destId="{28F0F676-4AA2-48AF-BA74-E6C1AF88434E}" srcOrd="0" destOrd="1" presId="urn:microsoft.com/office/officeart/2005/8/layout/vList5"/>
    <dgm:cxn modelId="{7EC7F3FC-D99D-479C-8E74-30E69D972AB3}" srcId="{DB418CF2-A3EB-43F7-B720-0B737F974288}" destId="{9A553B69-A59F-4DC7-833B-33534AAF19E0}" srcOrd="1" destOrd="0" parTransId="{151EE7F8-A3B7-42A4-8148-C3738C583482}" sibTransId="{C8D3A2A7-64DD-4AEF-9660-7ABBE375AE40}"/>
    <dgm:cxn modelId="{25738FEC-99F8-4A44-ABEC-1BA47E0C8435}" srcId="{9A553B69-A59F-4DC7-833B-33534AAF19E0}" destId="{654CDF96-43E6-477D-BC72-A1BAE95CCBB9}" srcOrd="0" destOrd="0" parTransId="{DB75CB4E-4025-4E6A-BDE2-1A54B3DA3B78}" sibTransId="{9758387B-2F67-4AB7-86B3-B891583503DD}"/>
    <dgm:cxn modelId="{458DAC6A-C802-4064-8408-B89CF1925505}" type="presOf" srcId="{DB418CF2-A3EB-43F7-B720-0B737F974288}" destId="{2C0DBF56-5496-40D0-B3D6-560FE06C2F91}" srcOrd="0" destOrd="0" presId="urn:microsoft.com/office/officeart/2005/8/layout/vList5"/>
    <dgm:cxn modelId="{4E760949-3DAC-42D3-B834-DE32CF7676ED}" type="presOf" srcId="{5CB01C5B-FD3B-44E0-AD9C-DDF1A4E8EE3A}" destId="{DAD2998C-10BC-4B8C-9534-058B65124529}" srcOrd="0" destOrd="1" presId="urn:microsoft.com/office/officeart/2005/8/layout/vList5"/>
    <dgm:cxn modelId="{020A2D0D-5947-4283-B686-4F3FCB911B74}" type="presOf" srcId="{EE780125-5954-433F-8108-4E1834281FD3}" destId="{373EE789-BBC5-4568-BE05-0872322507E6}" srcOrd="0" destOrd="0" presId="urn:microsoft.com/office/officeart/2005/8/layout/vList5"/>
    <dgm:cxn modelId="{D941C286-8B68-4FDE-A5E1-3004B508BA94}" type="presOf" srcId="{2C69558C-BDF9-41C4-BB47-591F085C6E26}" destId="{28F0F676-4AA2-48AF-BA74-E6C1AF88434E}" srcOrd="0" destOrd="0" presId="urn:microsoft.com/office/officeart/2005/8/layout/vList5"/>
    <dgm:cxn modelId="{8539B4C8-9AE9-4AD0-87F5-3491FD96AE1F}" srcId="{9A553B69-A59F-4DC7-833B-33534AAF19E0}" destId="{23B5400F-3AEB-41D0-A176-9EC0583FB162}" srcOrd="3" destOrd="0" parTransId="{D54E514D-AD62-4741-B31C-8F52027016CD}" sibTransId="{4E9F9A62-DF0B-4978-8DE4-4F7288E92034}"/>
    <dgm:cxn modelId="{26CEDBA9-8C4B-49A0-8CB6-8C5A7539922E}" srcId="{A30FF28D-B6D8-4FFF-8C6D-A20133282241}" destId="{A6D69F37-2314-43BA-882D-231E509C598C}" srcOrd="1" destOrd="0" parTransId="{935DD34D-96C9-4BDE-83F3-3CDA9E17A3D3}" sibTransId="{02BFDFC1-18C4-407B-B4ED-9204750226B9}"/>
    <dgm:cxn modelId="{8B15350E-911B-458A-B751-C8A9AD8FC278}" srcId="{9A553B69-A59F-4DC7-833B-33534AAF19E0}" destId="{82363E70-8882-4CA2-B4BB-847034CC54C7}" srcOrd="4" destOrd="0" parTransId="{C8480C19-50CE-4263-83FE-56C4864317F4}" sibTransId="{29CA3A9E-AB7C-49A1-BE5C-6F7537D4E80B}"/>
    <dgm:cxn modelId="{32702CFD-32A6-4EA0-AB40-0ADFBEEC982C}" type="presOf" srcId="{2FF9D915-5A95-40EC-9B08-A3CA2D22EADD}" destId="{B6897649-8874-4B27-A97F-8D4085DECB46}" srcOrd="0" destOrd="2" presId="urn:microsoft.com/office/officeart/2005/8/layout/vList5"/>
    <dgm:cxn modelId="{272D1816-D594-42AD-9ED0-56C8F25E6A16}" type="presParOf" srcId="{2C0DBF56-5496-40D0-B3D6-560FE06C2F91}" destId="{60B5AF55-CD2B-4395-869E-84AD2A1428E6}" srcOrd="0" destOrd="0" presId="urn:microsoft.com/office/officeart/2005/8/layout/vList5"/>
    <dgm:cxn modelId="{35FC2E32-BD99-407B-B315-1AE424D984B2}" type="presParOf" srcId="{60B5AF55-CD2B-4395-869E-84AD2A1428E6}" destId="{373EE789-BBC5-4568-BE05-0872322507E6}" srcOrd="0" destOrd="0" presId="urn:microsoft.com/office/officeart/2005/8/layout/vList5"/>
    <dgm:cxn modelId="{5A8C2655-7B8F-4B2C-ADB2-DB8C4576BD3D}" type="presParOf" srcId="{60B5AF55-CD2B-4395-869E-84AD2A1428E6}" destId="{B6897649-8874-4B27-A97F-8D4085DECB46}" srcOrd="1" destOrd="0" presId="urn:microsoft.com/office/officeart/2005/8/layout/vList5"/>
    <dgm:cxn modelId="{8D7D4BDC-D532-4777-8DC6-60B8568DBD7C}" type="presParOf" srcId="{2C0DBF56-5496-40D0-B3D6-560FE06C2F91}" destId="{A3893765-7030-4CA5-B395-C459736391BE}" srcOrd="1" destOrd="0" presId="urn:microsoft.com/office/officeart/2005/8/layout/vList5"/>
    <dgm:cxn modelId="{770912A8-421B-4C37-87CE-9F19A9E61EEA}" type="presParOf" srcId="{2C0DBF56-5496-40D0-B3D6-560FE06C2F91}" destId="{BE8761AD-B424-4A49-8B41-0179D6F7D61C}" srcOrd="2" destOrd="0" presId="urn:microsoft.com/office/officeart/2005/8/layout/vList5"/>
    <dgm:cxn modelId="{ED9F0825-C2A7-454C-900D-837965DCB3B4}" type="presParOf" srcId="{BE8761AD-B424-4A49-8B41-0179D6F7D61C}" destId="{39D2DFC9-BD84-4B34-9C47-3416056E602A}" srcOrd="0" destOrd="0" presId="urn:microsoft.com/office/officeart/2005/8/layout/vList5"/>
    <dgm:cxn modelId="{26A17D6B-78EC-444E-AE4C-82646713EBA4}" type="presParOf" srcId="{BE8761AD-B424-4A49-8B41-0179D6F7D61C}" destId="{DAD2998C-10BC-4B8C-9534-058B65124529}" srcOrd="1" destOrd="0" presId="urn:microsoft.com/office/officeart/2005/8/layout/vList5"/>
    <dgm:cxn modelId="{C5FAD7CE-45B7-4F10-B322-68230B8E89B9}" type="presParOf" srcId="{2C0DBF56-5496-40D0-B3D6-560FE06C2F91}" destId="{44849DA8-0977-4A63-BD9B-036FD7390EC4}" srcOrd="3" destOrd="0" presId="urn:microsoft.com/office/officeart/2005/8/layout/vList5"/>
    <dgm:cxn modelId="{2FBCDD49-AEC1-4DEA-A7C0-C63E9201E635}" type="presParOf" srcId="{2C0DBF56-5496-40D0-B3D6-560FE06C2F91}" destId="{FEB00E11-13C7-4442-9E12-1FB98BC27E4A}" srcOrd="4" destOrd="0" presId="urn:microsoft.com/office/officeart/2005/8/layout/vList5"/>
    <dgm:cxn modelId="{E4909869-3E77-429F-B27A-7A9FF8E8CCA2}" type="presParOf" srcId="{FEB00E11-13C7-4442-9E12-1FB98BC27E4A}" destId="{48656836-B94E-4C1D-B035-EA9C51A8F023}" srcOrd="0" destOrd="0" presId="urn:microsoft.com/office/officeart/2005/8/layout/vList5"/>
    <dgm:cxn modelId="{133CF122-D2EB-4205-A352-47067FD3B7E8}" type="presParOf" srcId="{FEB00E11-13C7-4442-9E12-1FB98BC27E4A}" destId="{28F0F676-4AA2-48AF-BA74-E6C1AF88434E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1D990BD4-A3A4-4ABB-A091-6D6C1ED56237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39845D1D-FF29-4582-8BA2-4C1D0F62CF90}">
      <dgm:prSet phldrT="[Текст]" custT="1"/>
      <dgm:spPr/>
      <dgm:t>
        <a:bodyPr/>
        <a:lstStyle/>
        <a:p>
          <a:r>
            <a:rPr lang="ru-RU" sz="2800" dirty="0">
              <a:solidFill>
                <a:srgbClr val="0070C0"/>
              </a:solidFill>
              <a:latin typeface="Arial" panose="020B0604020202020204" pitchFamily="34" charset="0"/>
              <a:cs typeface="Arial" panose="020B0604020202020204" pitchFamily="34" charset="0"/>
            </a:rPr>
            <a:t>Проверка Заявки</a:t>
          </a:r>
        </a:p>
      </dgm:t>
    </dgm:pt>
    <dgm:pt modelId="{64DBC47A-96CF-463A-B457-016678612745}" type="parTrans" cxnId="{C70B0070-19E0-45D6-BD09-226E0D96D574}">
      <dgm:prSet/>
      <dgm:spPr/>
      <dgm:t>
        <a:bodyPr/>
        <a:lstStyle/>
        <a:p>
          <a:endParaRPr lang="ru-RU"/>
        </a:p>
      </dgm:t>
    </dgm:pt>
    <dgm:pt modelId="{68981BBF-D7A4-42F4-85C8-DC21836DDE57}" type="sibTrans" cxnId="{C70B0070-19E0-45D6-BD09-226E0D96D574}">
      <dgm:prSet/>
      <dgm:spPr/>
      <dgm:t>
        <a:bodyPr/>
        <a:lstStyle/>
        <a:p>
          <a:endParaRPr lang="ru-RU"/>
        </a:p>
      </dgm:t>
    </dgm:pt>
    <dgm:pt modelId="{EC33F326-19B2-4EFE-AD48-CC6BDFE34B2B}">
      <dgm:prSet phldrT="[Текст]" custT="1"/>
      <dgm:spPr/>
      <dgm:t>
        <a:bodyPr/>
        <a:lstStyle/>
        <a:p>
          <a:r>
            <a:rPr lang="ru-RU" sz="1400" b="1" dirty="0" smtClean="0"/>
            <a:t>форма или содержание платежного документа не соответствует установленным требованиям</a:t>
          </a:r>
          <a:endParaRPr lang="ru-RU" sz="1400" dirty="0">
            <a:solidFill>
              <a:schemeClr val="accent2">
                <a:lumMod val="75000"/>
              </a:schemeClr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48062E22-96EC-4879-A089-7E04AE696374}" type="parTrans" cxnId="{C8A65BAB-36DF-4137-A35D-4E513A3CE7FD}">
      <dgm:prSet/>
      <dgm:spPr/>
      <dgm:t>
        <a:bodyPr/>
        <a:lstStyle/>
        <a:p>
          <a:endParaRPr lang="ru-RU"/>
        </a:p>
      </dgm:t>
    </dgm:pt>
    <dgm:pt modelId="{489FE34A-FF15-48F1-9A9C-730EECB8B4D5}" type="sibTrans" cxnId="{C8A65BAB-36DF-4137-A35D-4E513A3CE7FD}">
      <dgm:prSet/>
      <dgm:spPr/>
      <dgm:t>
        <a:bodyPr/>
        <a:lstStyle/>
        <a:p>
          <a:endParaRPr lang="ru-RU"/>
        </a:p>
      </dgm:t>
    </dgm:pt>
    <dgm:pt modelId="{4EF51513-3976-497D-8D65-65205B1A69F4}">
      <dgm:prSet phldrT="[Текст]" custT="1"/>
      <dgm:spPr/>
      <dgm:t>
        <a:bodyPr/>
        <a:lstStyle/>
        <a:p>
          <a:r>
            <a:rPr lang="ru-RU" sz="1400" dirty="0" smtClean="0"/>
            <a:t>Управление </a:t>
          </a:r>
          <a:r>
            <a:rPr lang="ru-RU" sz="1400" b="1" dirty="0" smtClean="0"/>
            <a:t>направляет клиенту Протокол в электронном виде, в котором указывается причина возврата</a:t>
          </a:r>
          <a:endParaRPr lang="ru-RU" sz="1400" b="1" dirty="0">
            <a:solidFill>
              <a:schemeClr val="accent2">
                <a:lumMod val="75000"/>
              </a:schemeClr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6070021F-ECBB-4E8A-8AFC-F4E49586C145}" type="parTrans" cxnId="{4C9E7AFF-7F7C-42C5-8A2F-F3927ADF55D1}">
      <dgm:prSet/>
      <dgm:spPr/>
      <dgm:t>
        <a:bodyPr/>
        <a:lstStyle/>
        <a:p>
          <a:endParaRPr lang="ru-RU"/>
        </a:p>
      </dgm:t>
    </dgm:pt>
    <dgm:pt modelId="{5DEBE33A-F585-4F4F-8D63-E55310D2544C}" type="sibTrans" cxnId="{4C9E7AFF-7F7C-42C5-8A2F-F3927ADF55D1}">
      <dgm:prSet/>
      <dgm:spPr/>
      <dgm:t>
        <a:bodyPr/>
        <a:lstStyle/>
        <a:p>
          <a:endParaRPr lang="ru-RU"/>
        </a:p>
      </dgm:t>
    </dgm:pt>
    <dgm:pt modelId="{C8794AFD-650D-4AE8-B56F-64EB3DA9BBCB}">
      <dgm:prSet phldrT="[Текст]" custT="1"/>
      <dgm:spPr/>
      <dgm:t>
        <a:bodyPr/>
        <a:lstStyle/>
        <a:p>
          <a:endParaRPr lang="ru-RU" sz="1400" b="1" dirty="0" smtClean="0">
            <a:solidFill>
              <a:schemeClr val="tx1"/>
            </a:solidFill>
            <a:latin typeface="Arial" panose="020B0604020202020204" pitchFamily="34" charset="0"/>
            <a:cs typeface="Arial" panose="020B0604020202020204" pitchFamily="34" charset="0"/>
          </a:endParaRPr>
        </a:p>
        <a:p>
          <a:r>
            <a:rPr lang="ru-RU" sz="1400" b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rPr>
            <a:t>форма и содержание платежного документа соответствует установленным требованиям </a:t>
          </a:r>
        </a:p>
        <a:p>
          <a:endParaRPr lang="ru-RU" sz="1400" dirty="0">
            <a:solidFill>
              <a:srgbClr val="0070C0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441C5285-7E38-4BA9-824F-C1E3CDC30E3F}" type="parTrans" cxnId="{BA698363-00F9-4A33-AB62-2187A530E683}">
      <dgm:prSet/>
      <dgm:spPr/>
      <dgm:t>
        <a:bodyPr/>
        <a:lstStyle/>
        <a:p>
          <a:endParaRPr lang="ru-RU"/>
        </a:p>
      </dgm:t>
    </dgm:pt>
    <dgm:pt modelId="{570DB237-8164-4FD5-BAE5-47CB85E35703}" type="sibTrans" cxnId="{BA698363-00F9-4A33-AB62-2187A530E683}">
      <dgm:prSet/>
      <dgm:spPr/>
      <dgm:t>
        <a:bodyPr/>
        <a:lstStyle/>
        <a:p>
          <a:endParaRPr lang="ru-RU"/>
        </a:p>
      </dgm:t>
    </dgm:pt>
    <dgm:pt modelId="{5EF84351-0254-46AA-9D9B-512791F0D223}">
      <dgm:prSet phldrT="[Текст]" custT="1"/>
      <dgm:spPr/>
      <dgm:t>
        <a:bodyPr/>
        <a:lstStyle/>
        <a:p>
          <a:r>
            <a:rPr lang="ru-RU" sz="14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rPr>
            <a:t>Санкционирование </a:t>
          </a:r>
          <a:r>
            <a:rPr lang="ru-RU" sz="1400" b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rPr>
            <a:t>оплаты</a:t>
          </a:r>
          <a:endParaRPr lang="ru-RU" sz="1400" b="1" dirty="0">
            <a:solidFill>
              <a:schemeClr val="tx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043291F2-0A58-4EE2-A9EE-3927F0274198}" type="parTrans" cxnId="{C9D8B94E-2B2C-4807-8630-19F0550925A3}">
      <dgm:prSet/>
      <dgm:spPr/>
      <dgm:t>
        <a:bodyPr/>
        <a:lstStyle/>
        <a:p>
          <a:endParaRPr lang="ru-RU"/>
        </a:p>
      </dgm:t>
    </dgm:pt>
    <dgm:pt modelId="{E5122027-AFEA-44D8-AD0A-92DD42080024}" type="sibTrans" cxnId="{C9D8B94E-2B2C-4807-8630-19F0550925A3}">
      <dgm:prSet/>
      <dgm:spPr/>
      <dgm:t>
        <a:bodyPr/>
        <a:lstStyle/>
        <a:p>
          <a:endParaRPr lang="ru-RU"/>
        </a:p>
      </dgm:t>
    </dgm:pt>
    <dgm:pt modelId="{39B912F2-6942-4490-84D8-8CCE73D4DD40}" type="pres">
      <dgm:prSet presAssocID="{1D990BD4-A3A4-4ABB-A091-6D6C1ED56237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ru-RU"/>
        </a:p>
      </dgm:t>
    </dgm:pt>
    <dgm:pt modelId="{A59CAB80-39A3-4CD6-B992-B5EDD7BC4B87}" type="pres">
      <dgm:prSet presAssocID="{39845D1D-FF29-4582-8BA2-4C1D0F62CF90}" presName="hierRoot1" presStyleCnt="0"/>
      <dgm:spPr/>
    </dgm:pt>
    <dgm:pt modelId="{7782D555-4CF3-4F15-BF59-EFE817FCAA35}" type="pres">
      <dgm:prSet presAssocID="{39845D1D-FF29-4582-8BA2-4C1D0F62CF90}" presName="composite" presStyleCnt="0"/>
      <dgm:spPr/>
    </dgm:pt>
    <dgm:pt modelId="{090DDF0B-776A-4D57-8946-FD4218F2B690}" type="pres">
      <dgm:prSet presAssocID="{39845D1D-FF29-4582-8BA2-4C1D0F62CF90}" presName="background" presStyleLbl="node0" presStyleIdx="0" presStyleCnt="1"/>
      <dgm:spPr/>
    </dgm:pt>
    <dgm:pt modelId="{520A385F-8409-49EA-8B8C-81ECF25AE133}" type="pres">
      <dgm:prSet presAssocID="{39845D1D-FF29-4582-8BA2-4C1D0F62CF90}" presName="text" presStyleLbl="fgAcc0" presStyleIdx="0" presStyleCnt="1" custScaleX="501285" custLinFactX="63203" custLinFactNeighborX="100000" custLinFactNeighborY="-72828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16D1E69B-5DF5-4C29-9BFC-1F40D0EA4E52}" type="pres">
      <dgm:prSet presAssocID="{39845D1D-FF29-4582-8BA2-4C1D0F62CF90}" presName="hierChild2" presStyleCnt="0"/>
      <dgm:spPr/>
    </dgm:pt>
    <dgm:pt modelId="{A25C6C34-B7B5-42F5-9F1C-756005AF4154}" type="pres">
      <dgm:prSet presAssocID="{48062E22-96EC-4879-A089-7E04AE696374}" presName="Name10" presStyleLbl="parChTrans1D2" presStyleIdx="0" presStyleCnt="2"/>
      <dgm:spPr/>
      <dgm:t>
        <a:bodyPr/>
        <a:lstStyle/>
        <a:p>
          <a:endParaRPr lang="ru-RU"/>
        </a:p>
      </dgm:t>
    </dgm:pt>
    <dgm:pt modelId="{ACD6273A-BD5F-43CE-AAC3-F103C21DAC19}" type="pres">
      <dgm:prSet presAssocID="{EC33F326-19B2-4EFE-AD48-CC6BDFE34B2B}" presName="hierRoot2" presStyleCnt="0"/>
      <dgm:spPr/>
    </dgm:pt>
    <dgm:pt modelId="{54792956-169A-4967-A0D5-F00477434C4C}" type="pres">
      <dgm:prSet presAssocID="{EC33F326-19B2-4EFE-AD48-CC6BDFE34B2B}" presName="composite2" presStyleCnt="0"/>
      <dgm:spPr/>
    </dgm:pt>
    <dgm:pt modelId="{147CC5E9-7659-4E72-93B6-291274B17BFE}" type="pres">
      <dgm:prSet presAssocID="{EC33F326-19B2-4EFE-AD48-CC6BDFE34B2B}" presName="background2" presStyleLbl="node2" presStyleIdx="0" presStyleCnt="2"/>
      <dgm:spPr/>
    </dgm:pt>
    <dgm:pt modelId="{E2528379-EA2C-459D-8332-C9957DC5AE80}" type="pres">
      <dgm:prSet presAssocID="{EC33F326-19B2-4EFE-AD48-CC6BDFE34B2B}" presName="text2" presStyleLbl="fgAcc2" presStyleIdx="0" presStyleCnt="2" custScaleX="344386" custScaleY="102834" custLinFactX="107940" custLinFactNeighborX="200000" custLinFactNeighborY="3865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E8830D9E-94F4-440B-8D93-4C821A0D3C79}" type="pres">
      <dgm:prSet presAssocID="{EC33F326-19B2-4EFE-AD48-CC6BDFE34B2B}" presName="hierChild3" presStyleCnt="0"/>
      <dgm:spPr/>
    </dgm:pt>
    <dgm:pt modelId="{235A6A06-62A4-496C-A727-C042F91ECFE2}" type="pres">
      <dgm:prSet presAssocID="{6070021F-ECBB-4E8A-8AFC-F4E49586C145}" presName="Name17" presStyleLbl="parChTrans1D3" presStyleIdx="0" presStyleCnt="2"/>
      <dgm:spPr/>
      <dgm:t>
        <a:bodyPr/>
        <a:lstStyle/>
        <a:p>
          <a:endParaRPr lang="ru-RU"/>
        </a:p>
      </dgm:t>
    </dgm:pt>
    <dgm:pt modelId="{30991364-F12C-4280-9C9C-FD21175B4E5E}" type="pres">
      <dgm:prSet presAssocID="{4EF51513-3976-497D-8D65-65205B1A69F4}" presName="hierRoot3" presStyleCnt="0"/>
      <dgm:spPr/>
    </dgm:pt>
    <dgm:pt modelId="{30386372-13ED-4547-B0D1-AFD6F8407EA1}" type="pres">
      <dgm:prSet presAssocID="{4EF51513-3976-497D-8D65-65205B1A69F4}" presName="composite3" presStyleCnt="0"/>
      <dgm:spPr/>
    </dgm:pt>
    <dgm:pt modelId="{C6793614-05F8-4E1E-8AC1-1006F3781F0B}" type="pres">
      <dgm:prSet presAssocID="{4EF51513-3976-497D-8D65-65205B1A69F4}" presName="background3" presStyleLbl="node3" presStyleIdx="0" presStyleCnt="2"/>
      <dgm:spPr/>
      <dgm:t>
        <a:bodyPr/>
        <a:lstStyle/>
        <a:p>
          <a:endParaRPr lang="ru-RU"/>
        </a:p>
      </dgm:t>
    </dgm:pt>
    <dgm:pt modelId="{C232F6BD-D45E-4B59-BABD-F2098751B045}" type="pres">
      <dgm:prSet presAssocID="{4EF51513-3976-497D-8D65-65205B1A69F4}" presName="text3" presStyleLbl="fgAcc3" presStyleIdx="0" presStyleCnt="2" custScaleX="226419" custScaleY="102106" custLinFactX="100000" custLinFactNeighborX="194589" custLinFactNeighborY="8208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C38E47D7-892B-4412-B5FB-5A6BC821B251}" type="pres">
      <dgm:prSet presAssocID="{4EF51513-3976-497D-8D65-65205B1A69F4}" presName="hierChild4" presStyleCnt="0"/>
      <dgm:spPr/>
    </dgm:pt>
    <dgm:pt modelId="{74B2AC92-A1D0-4324-8E16-D178F0B2B016}" type="pres">
      <dgm:prSet presAssocID="{441C5285-7E38-4BA9-824F-C1E3CDC30E3F}" presName="Name10" presStyleLbl="parChTrans1D2" presStyleIdx="1" presStyleCnt="2"/>
      <dgm:spPr/>
      <dgm:t>
        <a:bodyPr/>
        <a:lstStyle/>
        <a:p>
          <a:endParaRPr lang="ru-RU"/>
        </a:p>
      </dgm:t>
    </dgm:pt>
    <dgm:pt modelId="{0FA2F7AC-9610-4B07-AB84-BA2632E21ACB}" type="pres">
      <dgm:prSet presAssocID="{C8794AFD-650D-4AE8-B56F-64EB3DA9BBCB}" presName="hierRoot2" presStyleCnt="0"/>
      <dgm:spPr/>
    </dgm:pt>
    <dgm:pt modelId="{2B225812-0AE8-46B4-8A6C-18CE55A27A18}" type="pres">
      <dgm:prSet presAssocID="{C8794AFD-650D-4AE8-B56F-64EB3DA9BBCB}" presName="composite2" presStyleCnt="0"/>
      <dgm:spPr/>
    </dgm:pt>
    <dgm:pt modelId="{8C9A74D3-9641-4384-98B7-6E0EBDC0192F}" type="pres">
      <dgm:prSet presAssocID="{C8794AFD-650D-4AE8-B56F-64EB3DA9BBCB}" presName="background2" presStyleLbl="node2" presStyleIdx="1" presStyleCnt="2"/>
      <dgm:spPr/>
    </dgm:pt>
    <dgm:pt modelId="{4C513244-59D5-448F-BC21-962AB10BA4F0}" type="pres">
      <dgm:prSet presAssocID="{C8794AFD-650D-4AE8-B56F-64EB3DA9BBCB}" presName="text2" presStyleLbl="fgAcc2" presStyleIdx="1" presStyleCnt="2" custScaleX="242424" custLinFactX="-182888" custLinFactNeighborX="-200000" custLinFactNeighborY="2501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CAB41971-6541-46A2-835D-F6DB1FB13C55}" type="pres">
      <dgm:prSet presAssocID="{C8794AFD-650D-4AE8-B56F-64EB3DA9BBCB}" presName="hierChild3" presStyleCnt="0"/>
      <dgm:spPr/>
    </dgm:pt>
    <dgm:pt modelId="{1535DD7F-1434-4373-B9FF-F7E0022AFCE1}" type="pres">
      <dgm:prSet presAssocID="{043291F2-0A58-4EE2-A9EE-3927F0274198}" presName="Name17" presStyleLbl="parChTrans1D3" presStyleIdx="1" presStyleCnt="2"/>
      <dgm:spPr/>
      <dgm:t>
        <a:bodyPr/>
        <a:lstStyle/>
        <a:p>
          <a:endParaRPr lang="ru-RU"/>
        </a:p>
      </dgm:t>
    </dgm:pt>
    <dgm:pt modelId="{440C46C4-81DA-4EB2-82D4-49DC131C8F16}" type="pres">
      <dgm:prSet presAssocID="{5EF84351-0254-46AA-9D9B-512791F0D223}" presName="hierRoot3" presStyleCnt="0"/>
      <dgm:spPr/>
    </dgm:pt>
    <dgm:pt modelId="{E2CDF898-F1D5-4400-BEB2-09D46C19D908}" type="pres">
      <dgm:prSet presAssocID="{5EF84351-0254-46AA-9D9B-512791F0D223}" presName="composite3" presStyleCnt="0"/>
      <dgm:spPr/>
    </dgm:pt>
    <dgm:pt modelId="{5FE7C14F-2CF2-41DE-B9DF-92D6DAF0E65C}" type="pres">
      <dgm:prSet presAssocID="{5EF84351-0254-46AA-9D9B-512791F0D223}" presName="background3" presStyleLbl="node3" presStyleIdx="1" presStyleCnt="2"/>
      <dgm:spPr/>
    </dgm:pt>
    <dgm:pt modelId="{EC97BE81-CEE8-4BA5-AF33-AC4973A1C3ED}" type="pres">
      <dgm:prSet presAssocID="{5EF84351-0254-46AA-9D9B-512791F0D223}" presName="text3" presStyleLbl="fgAcc3" presStyleIdx="1" presStyleCnt="2" custScaleX="237098" custScaleY="96751" custLinFactX="-139576" custLinFactNeighborX="-200000" custLinFactNeighborY="16017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D47949D4-C285-4D53-9A58-047B76B6AA1A}" type="pres">
      <dgm:prSet presAssocID="{5EF84351-0254-46AA-9D9B-512791F0D223}" presName="hierChild4" presStyleCnt="0"/>
      <dgm:spPr/>
    </dgm:pt>
  </dgm:ptLst>
  <dgm:cxnLst>
    <dgm:cxn modelId="{9631CD6C-44BB-459F-A479-9E597B63F528}" type="presOf" srcId="{4EF51513-3976-497D-8D65-65205B1A69F4}" destId="{C232F6BD-D45E-4B59-BABD-F2098751B045}" srcOrd="0" destOrd="0" presId="urn:microsoft.com/office/officeart/2005/8/layout/hierarchy1"/>
    <dgm:cxn modelId="{7A3F0B5A-E12A-4843-9ECE-F8F2A55B4DD0}" type="presOf" srcId="{043291F2-0A58-4EE2-A9EE-3927F0274198}" destId="{1535DD7F-1434-4373-B9FF-F7E0022AFCE1}" srcOrd="0" destOrd="0" presId="urn:microsoft.com/office/officeart/2005/8/layout/hierarchy1"/>
    <dgm:cxn modelId="{4C9E7AFF-7F7C-42C5-8A2F-F3927ADF55D1}" srcId="{EC33F326-19B2-4EFE-AD48-CC6BDFE34B2B}" destId="{4EF51513-3976-497D-8D65-65205B1A69F4}" srcOrd="0" destOrd="0" parTransId="{6070021F-ECBB-4E8A-8AFC-F4E49586C145}" sibTransId="{5DEBE33A-F585-4F4F-8D63-E55310D2544C}"/>
    <dgm:cxn modelId="{C8A65BAB-36DF-4137-A35D-4E513A3CE7FD}" srcId="{39845D1D-FF29-4582-8BA2-4C1D0F62CF90}" destId="{EC33F326-19B2-4EFE-AD48-CC6BDFE34B2B}" srcOrd="0" destOrd="0" parTransId="{48062E22-96EC-4879-A089-7E04AE696374}" sibTransId="{489FE34A-FF15-48F1-9A9C-730EECB8B4D5}"/>
    <dgm:cxn modelId="{6F9C837A-E5C6-486E-B22D-C0536BEFD81E}" type="presOf" srcId="{441C5285-7E38-4BA9-824F-C1E3CDC30E3F}" destId="{74B2AC92-A1D0-4324-8E16-D178F0B2B016}" srcOrd="0" destOrd="0" presId="urn:microsoft.com/office/officeart/2005/8/layout/hierarchy1"/>
    <dgm:cxn modelId="{562B1E40-04BC-4965-A94A-6066E434A019}" type="presOf" srcId="{C8794AFD-650D-4AE8-B56F-64EB3DA9BBCB}" destId="{4C513244-59D5-448F-BC21-962AB10BA4F0}" srcOrd="0" destOrd="0" presId="urn:microsoft.com/office/officeart/2005/8/layout/hierarchy1"/>
    <dgm:cxn modelId="{763A08B9-5E7B-4735-A8C4-98B0C14852BC}" type="presOf" srcId="{48062E22-96EC-4879-A089-7E04AE696374}" destId="{A25C6C34-B7B5-42F5-9F1C-756005AF4154}" srcOrd="0" destOrd="0" presId="urn:microsoft.com/office/officeart/2005/8/layout/hierarchy1"/>
    <dgm:cxn modelId="{C70B0070-19E0-45D6-BD09-226E0D96D574}" srcId="{1D990BD4-A3A4-4ABB-A091-6D6C1ED56237}" destId="{39845D1D-FF29-4582-8BA2-4C1D0F62CF90}" srcOrd="0" destOrd="0" parTransId="{64DBC47A-96CF-463A-B457-016678612745}" sibTransId="{68981BBF-D7A4-42F4-85C8-DC21836DDE57}"/>
    <dgm:cxn modelId="{7AB67D1C-F94E-4E26-AEAE-CAA973FB00B8}" type="presOf" srcId="{6070021F-ECBB-4E8A-8AFC-F4E49586C145}" destId="{235A6A06-62A4-496C-A727-C042F91ECFE2}" srcOrd="0" destOrd="0" presId="urn:microsoft.com/office/officeart/2005/8/layout/hierarchy1"/>
    <dgm:cxn modelId="{6703BBA9-AE06-435B-9C62-139F1D361EE6}" type="presOf" srcId="{EC33F326-19B2-4EFE-AD48-CC6BDFE34B2B}" destId="{E2528379-EA2C-459D-8332-C9957DC5AE80}" srcOrd="0" destOrd="0" presId="urn:microsoft.com/office/officeart/2005/8/layout/hierarchy1"/>
    <dgm:cxn modelId="{BA698363-00F9-4A33-AB62-2187A530E683}" srcId="{39845D1D-FF29-4582-8BA2-4C1D0F62CF90}" destId="{C8794AFD-650D-4AE8-B56F-64EB3DA9BBCB}" srcOrd="1" destOrd="0" parTransId="{441C5285-7E38-4BA9-824F-C1E3CDC30E3F}" sibTransId="{570DB237-8164-4FD5-BAE5-47CB85E35703}"/>
    <dgm:cxn modelId="{B68AEDB5-3E29-4C6E-8319-2572E5DECE60}" type="presOf" srcId="{1D990BD4-A3A4-4ABB-A091-6D6C1ED56237}" destId="{39B912F2-6942-4490-84D8-8CCE73D4DD40}" srcOrd="0" destOrd="0" presId="urn:microsoft.com/office/officeart/2005/8/layout/hierarchy1"/>
    <dgm:cxn modelId="{987DCCBA-4149-4BF0-8384-1068378CE104}" type="presOf" srcId="{39845D1D-FF29-4582-8BA2-4C1D0F62CF90}" destId="{520A385F-8409-49EA-8B8C-81ECF25AE133}" srcOrd="0" destOrd="0" presId="urn:microsoft.com/office/officeart/2005/8/layout/hierarchy1"/>
    <dgm:cxn modelId="{8A64F47F-A530-4A16-946D-761B29081188}" type="presOf" srcId="{5EF84351-0254-46AA-9D9B-512791F0D223}" destId="{EC97BE81-CEE8-4BA5-AF33-AC4973A1C3ED}" srcOrd="0" destOrd="0" presId="urn:microsoft.com/office/officeart/2005/8/layout/hierarchy1"/>
    <dgm:cxn modelId="{C9D8B94E-2B2C-4807-8630-19F0550925A3}" srcId="{C8794AFD-650D-4AE8-B56F-64EB3DA9BBCB}" destId="{5EF84351-0254-46AA-9D9B-512791F0D223}" srcOrd="0" destOrd="0" parTransId="{043291F2-0A58-4EE2-A9EE-3927F0274198}" sibTransId="{E5122027-AFEA-44D8-AD0A-92DD42080024}"/>
    <dgm:cxn modelId="{2A084970-8CF9-4BE3-ABC3-08975816D26A}" type="presParOf" srcId="{39B912F2-6942-4490-84D8-8CCE73D4DD40}" destId="{A59CAB80-39A3-4CD6-B992-B5EDD7BC4B87}" srcOrd="0" destOrd="0" presId="urn:microsoft.com/office/officeart/2005/8/layout/hierarchy1"/>
    <dgm:cxn modelId="{219ECE90-13A3-468A-9A69-2A80ED7CDCAD}" type="presParOf" srcId="{A59CAB80-39A3-4CD6-B992-B5EDD7BC4B87}" destId="{7782D555-4CF3-4F15-BF59-EFE817FCAA35}" srcOrd="0" destOrd="0" presId="urn:microsoft.com/office/officeart/2005/8/layout/hierarchy1"/>
    <dgm:cxn modelId="{6F5FDB6F-4D60-4489-8C39-DD3BB1ED7DEA}" type="presParOf" srcId="{7782D555-4CF3-4F15-BF59-EFE817FCAA35}" destId="{090DDF0B-776A-4D57-8946-FD4218F2B690}" srcOrd="0" destOrd="0" presId="urn:microsoft.com/office/officeart/2005/8/layout/hierarchy1"/>
    <dgm:cxn modelId="{7C480E17-200B-458D-9C5A-BF9010140205}" type="presParOf" srcId="{7782D555-4CF3-4F15-BF59-EFE817FCAA35}" destId="{520A385F-8409-49EA-8B8C-81ECF25AE133}" srcOrd="1" destOrd="0" presId="urn:microsoft.com/office/officeart/2005/8/layout/hierarchy1"/>
    <dgm:cxn modelId="{507DA1F8-8D01-4F52-AC08-D069B9452A07}" type="presParOf" srcId="{A59CAB80-39A3-4CD6-B992-B5EDD7BC4B87}" destId="{16D1E69B-5DF5-4C29-9BFC-1F40D0EA4E52}" srcOrd="1" destOrd="0" presId="urn:microsoft.com/office/officeart/2005/8/layout/hierarchy1"/>
    <dgm:cxn modelId="{1B2B5CE1-E0FC-4453-91DE-C6839AB61C09}" type="presParOf" srcId="{16D1E69B-5DF5-4C29-9BFC-1F40D0EA4E52}" destId="{A25C6C34-B7B5-42F5-9F1C-756005AF4154}" srcOrd="0" destOrd="0" presId="urn:microsoft.com/office/officeart/2005/8/layout/hierarchy1"/>
    <dgm:cxn modelId="{98D7D3F2-F68F-4F73-A392-05991E032CC5}" type="presParOf" srcId="{16D1E69B-5DF5-4C29-9BFC-1F40D0EA4E52}" destId="{ACD6273A-BD5F-43CE-AAC3-F103C21DAC19}" srcOrd="1" destOrd="0" presId="urn:microsoft.com/office/officeart/2005/8/layout/hierarchy1"/>
    <dgm:cxn modelId="{1EC88AEB-97F2-4DE8-9CD2-1122D3B578AC}" type="presParOf" srcId="{ACD6273A-BD5F-43CE-AAC3-F103C21DAC19}" destId="{54792956-169A-4967-A0D5-F00477434C4C}" srcOrd="0" destOrd="0" presId="urn:microsoft.com/office/officeart/2005/8/layout/hierarchy1"/>
    <dgm:cxn modelId="{EABF0F96-2A66-4657-8DB5-2B7DCB3210C8}" type="presParOf" srcId="{54792956-169A-4967-A0D5-F00477434C4C}" destId="{147CC5E9-7659-4E72-93B6-291274B17BFE}" srcOrd="0" destOrd="0" presId="urn:microsoft.com/office/officeart/2005/8/layout/hierarchy1"/>
    <dgm:cxn modelId="{BC1AFC39-7CD2-48A6-BCA4-365BCAD1B81E}" type="presParOf" srcId="{54792956-169A-4967-A0D5-F00477434C4C}" destId="{E2528379-EA2C-459D-8332-C9957DC5AE80}" srcOrd="1" destOrd="0" presId="urn:microsoft.com/office/officeart/2005/8/layout/hierarchy1"/>
    <dgm:cxn modelId="{40C75AAA-0A5C-41EF-AAF6-A261C5B76C8D}" type="presParOf" srcId="{ACD6273A-BD5F-43CE-AAC3-F103C21DAC19}" destId="{E8830D9E-94F4-440B-8D93-4C821A0D3C79}" srcOrd="1" destOrd="0" presId="urn:microsoft.com/office/officeart/2005/8/layout/hierarchy1"/>
    <dgm:cxn modelId="{23893466-A40E-4FC8-A80A-915970838EF2}" type="presParOf" srcId="{E8830D9E-94F4-440B-8D93-4C821A0D3C79}" destId="{235A6A06-62A4-496C-A727-C042F91ECFE2}" srcOrd="0" destOrd="0" presId="urn:microsoft.com/office/officeart/2005/8/layout/hierarchy1"/>
    <dgm:cxn modelId="{0A881D76-3A06-4DBE-A863-932939517614}" type="presParOf" srcId="{E8830D9E-94F4-440B-8D93-4C821A0D3C79}" destId="{30991364-F12C-4280-9C9C-FD21175B4E5E}" srcOrd="1" destOrd="0" presId="urn:microsoft.com/office/officeart/2005/8/layout/hierarchy1"/>
    <dgm:cxn modelId="{01D1ECEA-8BD7-4060-8F5F-0EF389355B82}" type="presParOf" srcId="{30991364-F12C-4280-9C9C-FD21175B4E5E}" destId="{30386372-13ED-4547-B0D1-AFD6F8407EA1}" srcOrd="0" destOrd="0" presId="urn:microsoft.com/office/officeart/2005/8/layout/hierarchy1"/>
    <dgm:cxn modelId="{4B784A32-9DA9-4112-A04C-8F806B878165}" type="presParOf" srcId="{30386372-13ED-4547-B0D1-AFD6F8407EA1}" destId="{C6793614-05F8-4E1E-8AC1-1006F3781F0B}" srcOrd="0" destOrd="0" presId="urn:microsoft.com/office/officeart/2005/8/layout/hierarchy1"/>
    <dgm:cxn modelId="{AD962C18-9B2F-468A-8D07-02622704B8B5}" type="presParOf" srcId="{30386372-13ED-4547-B0D1-AFD6F8407EA1}" destId="{C232F6BD-D45E-4B59-BABD-F2098751B045}" srcOrd="1" destOrd="0" presId="urn:microsoft.com/office/officeart/2005/8/layout/hierarchy1"/>
    <dgm:cxn modelId="{4DEF34E3-9C59-4D84-A19D-7D31BD569C09}" type="presParOf" srcId="{30991364-F12C-4280-9C9C-FD21175B4E5E}" destId="{C38E47D7-892B-4412-B5FB-5A6BC821B251}" srcOrd="1" destOrd="0" presId="urn:microsoft.com/office/officeart/2005/8/layout/hierarchy1"/>
    <dgm:cxn modelId="{219FD966-11AC-4C50-B1B2-B03D72A30D10}" type="presParOf" srcId="{16D1E69B-5DF5-4C29-9BFC-1F40D0EA4E52}" destId="{74B2AC92-A1D0-4324-8E16-D178F0B2B016}" srcOrd="2" destOrd="0" presId="urn:microsoft.com/office/officeart/2005/8/layout/hierarchy1"/>
    <dgm:cxn modelId="{5FF6D84A-F69D-4FDB-ABC2-9F3E0C09B45F}" type="presParOf" srcId="{16D1E69B-5DF5-4C29-9BFC-1F40D0EA4E52}" destId="{0FA2F7AC-9610-4B07-AB84-BA2632E21ACB}" srcOrd="3" destOrd="0" presId="urn:microsoft.com/office/officeart/2005/8/layout/hierarchy1"/>
    <dgm:cxn modelId="{6FFE150C-4F58-42CD-ACA5-C8CAD45A9B68}" type="presParOf" srcId="{0FA2F7AC-9610-4B07-AB84-BA2632E21ACB}" destId="{2B225812-0AE8-46B4-8A6C-18CE55A27A18}" srcOrd="0" destOrd="0" presId="urn:microsoft.com/office/officeart/2005/8/layout/hierarchy1"/>
    <dgm:cxn modelId="{C77E1701-7108-4ED7-B99F-97325A2926B1}" type="presParOf" srcId="{2B225812-0AE8-46B4-8A6C-18CE55A27A18}" destId="{8C9A74D3-9641-4384-98B7-6E0EBDC0192F}" srcOrd="0" destOrd="0" presId="urn:microsoft.com/office/officeart/2005/8/layout/hierarchy1"/>
    <dgm:cxn modelId="{77395652-3B46-4093-A7B4-D2D625A2AB8E}" type="presParOf" srcId="{2B225812-0AE8-46B4-8A6C-18CE55A27A18}" destId="{4C513244-59D5-448F-BC21-962AB10BA4F0}" srcOrd="1" destOrd="0" presId="urn:microsoft.com/office/officeart/2005/8/layout/hierarchy1"/>
    <dgm:cxn modelId="{33458CAB-5B4B-4D7D-969A-7222592C70EB}" type="presParOf" srcId="{0FA2F7AC-9610-4B07-AB84-BA2632E21ACB}" destId="{CAB41971-6541-46A2-835D-F6DB1FB13C55}" srcOrd="1" destOrd="0" presId="urn:microsoft.com/office/officeart/2005/8/layout/hierarchy1"/>
    <dgm:cxn modelId="{48402884-C49B-492C-B3A7-7B664B0E3DCD}" type="presParOf" srcId="{CAB41971-6541-46A2-835D-F6DB1FB13C55}" destId="{1535DD7F-1434-4373-B9FF-F7E0022AFCE1}" srcOrd="0" destOrd="0" presId="urn:microsoft.com/office/officeart/2005/8/layout/hierarchy1"/>
    <dgm:cxn modelId="{9A3FCF43-CDC5-4C97-B828-2B57FB0F4130}" type="presParOf" srcId="{CAB41971-6541-46A2-835D-F6DB1FB13C55}" destId="{440C46C4-81DA-4EB2-82D4-49DC131C8F16}" srcOrd="1" destOrd="0" presId="urn:microsoft.com/office/officeart/2005/8/layout/hierarchy1"/>
    <dgm:cxn modelId="{42049EC0-310B-4C5F-BEED-D5B552983EA8}" type="presParOf" srcId="{440C46C4-81DA-4EB2-82D4-49DC131C8F16}" destId="{E2CDF898-F1D5-4400-BEB2-09D46C19D908}" srcOrd="0" destOrd="0" presId="urn:microsoft.com/office/officeart/2005/8/layout/hierarchy1"/>
    <dgm:cxn modelId="{FAFB41EA-6736-419A-9829-2C65CDB9DEB0}" type="presParOf" srcId="{E2CDF898-F1D5-4400-BEB2-09D46C19D908}" destId="{5FE7C14F-2CF2-41DE-B9DF-92D6DAF0E65C}" srcOrd="0" destOrd="0" presId="urn:microsoft.com/office/officeart/2005/8/layout/hierarchy1"/>
    <dgm:cxn modelId="{1D4B0F94-E9DA-4CB8-B399-A6DF9DDD87CE}" type="presParOf" srcId="{E2CDF898-F1D5-4400-BEB2-09D46C19D908}" destId="{EC97BE81-CEE8-4BA5-AF33-AC4973A1C3ED}" srcOrd="1" destOrd="0" presId="urn:microsoft.com/office/officeart/2005/8/layout/hierarchy1"/>
    <dgm:cxn modelId="{222FAACD-EEE0-4083-800C-9E0A3A609F0E}" type="presParOf" srcId="{440C46C4-81DA-4EB2-82D4-49DC131C8F16}" destId="{D47949D4-C285-4D53-9A58-047B76B6AA1A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6897649-8874-4B27-A97F-8D4085DECB46}">
      <dsp:nvSpPr>
        <dsp:cNvPr id="0" name=""/>
        <dsp:cNvSpPr/>
      </dsp:nvSpPr>
      <dsp:spPr>
        <a:xfrm rot="5400000">
          <a:off x="6973853" y="-3222642"/>
          <a:ext cx="781767" cy="7414463"/>
        </a:xfrm>
        <a:prstGeom prst="round2SameRect">
          <a:avLst/>
        </a:prstGeom>
        <a:solidFill>
          <a:srgbClr val="5B9BD5">
            <a:alpha val="90000"/>
            <a:tint val="40000"/>
            <a:hueOff val="0"/>
            <a:satOff val="0"/>
            <a:lumOff val="0"/>
            <a:alphaOff val="0"/>
          </a:srgbClr>
        </a:solidFill>
        <a:ln w="12700" cap="flat" cmpd="sng" algn="ctr">
          <a:solidFill>
            <a:srgbClr val="5B9BD5">
              <a:alpha val="90000"/>
              <a:tint val="40000"/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57150" lvl="1" indent="-57150" algn="just" defTabSz="444500">
            <a:lnSpc>
              <a:spcPct val="125000"/>
            </a:lnSpc>
            <a:spcBef>
              <a:spcPct val="0"/>
            </a:spcBef>
            <a:spcAft>
              <a:spcPts val="0"/>
            </a:spcAft>
            <a:buChar char="••"/>
          </a:pPr>
          <a:r>
            <a:rPr lang="ru-RU" sz="1000" b="1" kern="1200" dirty="0" smtClean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rPr>
            <a:t>наличие на акте выполненных работ (</a:t>
          </a:r>
          <a:r>
            <a:rPr lang="ru-RU" sz="1000" b="1" kern="1200" dirty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rPr>
            <a:t>форма КС-2</a:t>
          </a:r>
          <a:r>
            <a:rPr lang="ru-RU" sz="1000" b="1" kern="1200" dirty="0" smtClean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rPr>
            <a:t>):</a:t>
          </a:r>
          <a:endParaRPr lang="ru-RU" sz="1000" b="1" kern="1200" dirty="0">
            <a:solidFill>
              <a:sysClr val="windowText" lastClr="000000">
                <a:hueOff val="0"/>
                <a:satOff val="0"/>
                <a:lumOff val="0"/>
                <a:alphaOff val="0"/>
              </a:sysClr>
            </a:solidFill>
            <a:latin typeface="Calibri" panose="020F0502020204030204"/>
            <a:ea typeface="+mn-ea"/>
            <a:cs typeface="+mn-cs"/>
          </a:endParaRPr>
        </a:p>
        <a:p>
          <a:pPr marL="57150" lvl="1" indent="-57150" algn="just" defTabSz="444500">
            <a:lnSpc>
              <a:spcPct val="125000"/>
            </a:lnSpc>
            <a:spcBef>
              <a:spcPct val="0"/>
            </a:spcBef>
            <a:spcAft>
              <a:spcPts val="0"/>
            </a:spcAft>
            <a:buChar char="••"/>
          </a:pPr>
          <a:r>
            <a:rPr lang="ru-RU" sz="1000" kern="1200" dirty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rPr>
            <a:t>штамп организации, осуществляющей строительный </a:t>
          </a:r>
          <a:r>
            <a:rPr lang="ru-RU" sz="1000" kern="1200" dirty="0" smtClean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rPr>
            <a:t>контроль;</a:t>
          </a:r>
          <a:endParaRPr lang="ru-RU" sz="1000" kern="1200" dirty="0">
            <a:solidFill>
              <a:sysClr val="windowText" lastClr="000000">
                <a:hueOff val="0"/>
                <a:satOff val="0"/>
                <a:lumOff val="0"/>
                <a:alphaOff val="0"/>
              </a:sysClr>
            </a:solidFill>
            <a:latin typeface="Calibri" panose="020F0502020204030204"/>
            <a:ea typeface="+mn-ea"/>
            <a:cs typeface="+mn-cs"/>
          </a:endParaRPr>
        </a:p>
        <a:p>
          <a:pPr marL="57150" lvl="1" indent="-57150" algn="just" defTabSz="444500">
            <a:lnSpc>
              <a:spcPct val="125000"/>
            </a:lnSpc>
            <a:spcBef>
              <a:spcPct val="0"/>
            </a:spcBef>
            <a:spcAft>
              <a:spcPts val="0"/>
            </a:spcAft>
            <a:buChar char="••"/>
          </a:pPr>
          <a:r>
            <a:rPr lang="ru-RU" sz="1000" kern="1200" dirty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rPr>
            <a:t>дата, должность, подпись, расшифровка подписи лица, ответственного за осуществление строительного контроля при выполнении </a:t>
          </a:r>
          <a:r>
            <a:rPr lang="ru-RU" sz="1000" kern="1200" dirty="0" smtClean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rPr>
            <a:t>работ.</a:t>
          </a:r>
          <a:endParaRPr lang="ru-RU" sz="1000" kern="1200" dirty="0">
            <a:solidFill>
              <a:sysClr val="windowText" lastClr="000000">
                <a:hueOff val="0"/>
                <a:satOff val="0"/>
                <a:lumOff val="0"/>
                <a:alphaOff val="0"/>
              </a:sysClr>
            </a:solidFill>
            <a:latin typeface="Calibri" panose="020F0502020204030204"/>
            <a:ea typeface="+mn-ea"/>
            <a:cs typeface="+mn-cs"/>
          </a:endParaRPr>
        </a:p>
      </dsp:txBody>
      <dsp:txXfrm rot="-5400000">
        <a:off x="3657506" y="131868"/>
        <a:ext cx="7376300" cy="705441"/>
      </dsp:txXfrm>
    </dsp:sp>
    <dsp:sp modelId="{373EE789-BBC5-4568-BE05-0872322507E6}">
      <dsp:nvSpPr>
        <dsp:cNvPr id="0" name=""/>
        <dsp:cNvSpPr/>
      </dsp:nvSpPr>
      <dsp:spPr>
        <a:xfrm>
          <a:off x="1122" y="0"/>
          <a:ext cx="3656382" cy="967754"/>
        </a:xfrm>
        <a:prstGeom prst="roundRect">
          <a:avLst/>
        </a:prstGeom>
        <a:solidFill>
          <a:srgbClr val="5B9BD5">
            <a:hueOff val="0"/>
            <a:satOff val="0"/>
            <a:lumOff val="0"/>
            <a:alphaOff val="0"/>
          </a:srgbClr>
        </a:solidFill>
        <a:ln w="12700" cap="flat" cmpd="sng" algn="ctr">
          <a:solidFill>
            <a:sysClr val="window" lastClr="FFFFFF">
              <a:hueOff val="0"/>
              <a:satOff val="0"/>
              <a:lumOff val="0"/>
              <a:alphaOff val="0"/>
            </a:sys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26670" rIns="53340" bIns="2667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b="1" i="1" kern="1200" dirty="0">
              <a:solidFill>
                <a:sysClr val="window" lastClr="FFFFFF"/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rPr>
            <a:t>капитальный ремонт</a:t>
          </a:r>
          <a:endParaRPr lang="ru-RU" sz="1400" b="1" kern="1200" dirty="0">
            <a:solidFill>
              <a:sysClr val="window" lastClr="FFFFFF"/>
            </a:solidFill>
            <a:latin typeface="Calibri" panose="020F0502020204030204"/>
            <a:ea typeface="+mn-ea"/>
            <a:cs typeface="+mn-cs"/>
          </a:endParaRPr>
        </a:p>
      </dsp:txBody>
      <dsp:txXfrm>
        <a:off x="48364" y="47242"/>
        <a:ext cx="3561898" cy="873270"/>
      </dsp:txXfrm>
    </dsp:sp>
    <dsp:sp modelId="{DAD2998C-10BC-4B8C-9534-058B65124529}">
      <dsp:nvSpPr>
        <dsp:cNvPr id="0" name=""/>
        <dsp:cNvSpPr/>
      </dsp:nvSpPr>
      <dsp:spPr>
        <a:xfrm rot="5400000">
          <a:off x="6286941" y="-1854696"/>
          <a:ext cx="1852491" cy="7720393"/>
        </a:xfrm>
        <a:prstGeom prst="round2SameRect">
          <a:avLst/>
        </a:prstGeom>
        <a:solidFill>
          <a:srgbClr val="5B9BD5">
            <a:alpha val="90000"/>
            <a:tint val="40000"/>
            <a:hueOff val="0"/>
            <a:satOff val="0"/>
            <a:lumOff val="0"/>
            <a:alphaOff val="0"/>
          </a:srgbClr>
        </a:solidFill>
        <a:ln w="12700" cap="flat" cmpd="sng" algn="ctr">
          <a:solidFill>
            <a:srgbClr val="5B9BD5">
              <a:alpha val="90000"/>
              <a:tint val="40000"/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57150" lvl="1" indent="-57150" algn="just" defTabSz="4445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000" b="1" kern="1200" dirty="0" smtClean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+mn-lt"/>
              <a:ea typeface="+mn-ea"/>
              <a:cs typeface="Arial" panose="020B0604020202020204" pitchFamily="34" charset="0"/>
            </a:rPr>
            <a:t>наличие на акте выполненных работ (форма КС-2):</a:t>
          </a:r>
          <a:endParaRPr lang="ru-RU" sz="1000" b="1" kern="1200" dirty="0">
            <a:solidFill>
              <a:sysClr val="windowText" lastClr="000000">
                <a:hueOff val="0"/>
                <a:satOff val="0"/>
                <a:lumOff val="0"/>
                <a:alphaOff val="0"/>
              </a:sysClr>
            </a:solidFill>
            <a:latin typeface="+mn-lt"/>
            <a:ea typeface="+mn-ea"/>
            <a:cs typeface="+mn-cs"/>
          </a:endParaRPr>
        </a:p>
        <a:p>
          <a:pPr marL="57150" lvl="1" indent="-57150" algn="l" defTabSz="444500">
            <a:lnSpc>
              <a:spcPct val="125000"/>
            </a:lnSpc>
            <a:spcBef>
              <a:spcPct val="0"/>
            </a:spcBef>
            <a:spcAft>
              <a:spcPts val="0"/>
            </a:spcAft>
            <a:buChar char="••"/>
          </a:pPr>
          <a:r>
            <a:rPr lang="ru-RU" sz="1000" kern="1200" dirty="0" smtClean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+mn-lt"/>
              <a:ea typeface="+mn-ea"/>
              <a:cs typeface="Arial" panose="020B0604020202020204" pitchFamily="34" charset="0"/>
            </a:rPr>
            <a:t>штамп </a:t>
          </a:r>
          <a:r>
            <a:rPr lang="ru-RU" sz="1000" kern="1200" dirty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+mn-lt"/>
              <a:ea typeface="+mn-ea"/>
              <a:cs typeface="Arial" panose="020B0604020202020204" pitchFamily="34" charset="0"/>
            </a:rPr>
            <a:t>организации, осуществляющей строительный </a:t>
          </a:r>
          <a:r>
            <a:rPr lang="ru-RU" sz="1000" kern="1200" dirty="0" smtClean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+mn-lt"/>
              <a:ea typeface="+mn-ea"/>
              <a:cs typeface="Arial" panose="020B0604020202020204" pitchFamily="34" charset="0"/>
            </a:rPr>
            <a:t>контроль;</a:t>
          </a:r>
          <a:endParaRPr lang="ru-RU" kern="1200" dirty="0">
            <a:latin typeface="+mn-lt"/>
          </a:endParaRPr>
        </a:p>
        <a:p>
          <a:pPr marL="57150" lvl="1" indent="-57150" algn="l" defTabSz="444500">
            <a:lnSpc>
              <a:spcPct val="125000"/>
            </a:lnSpc>
            <a:spcBef>
              <a:spcPct val="0"/>
            </a:spcBef>
            <a:spcAft>
              <a:spcPts val="0"/>
            </a:spcAft>
            <a:buChar char="••"/>
          </a:pPr>
          <a:r>
            <a:rPr lang="ru-RU" sz="1000" kern="1200" dirty="0" smtClean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+mn-lt"/>
              <a:ea typeface="+mn-ea"/>
              <a:cs typeface="Arial" panose="020B0604020202020204" pitchFamily="34" charset="0"/>
            </a:rPr>
            <a:t>дата</a:t>
          </a:r>
          <a:r>
            <a:rPr lang="ru-RU" sz="1000" kern="1200" dirty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+mn-lt"/>
              <a:ea typeface="+mn-ea"/>
              <a:cs typeface="Arial" panose="020B0604020202020204" pitchFamily="34" charset="0"/>
            </a:rPr>
            <a:t>, должность, подпись, расшифровка подписи лица, ответственного за осуществление строительного контроля при выполнении </a:t>
          </a:r>
          <a:r>
            <a:rPr lang="ru-RU" sz="1000" kern="1200" dirty="0" smtClean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+mn-lt"/>
              <a:ea typeface="+mn-ea"/>
              <a:cs typeface="Arial" panose="020B0604020202020204" pitchFamily="34" charset="0"/>
            </a:rPr>
            <a:t>работ;</a:t>
          </a:r>
          <a:endParaRPr lang="ru-RU" kern="1200" dirty="0">
            <a:latin typeface="+mn-lt"/>
          </a:endParaRPr>
        </a:p>
        <a:p>
          <a:pPr marL="57150" lvl="1" indent="-57150" algn="l" defTabSz="488950">
            <a:lnSpc>
              <a:spcPct val="125000"/>
            </a:lnSpc>
            <a:spcBef>
              <a:spcPct val="0"/>
            </a:spcBef>
            <a:spcAft>
              <a:spcPts val="0"/>
            </a:spcAft>
            <a:buChar char="••"/>
          </a:pPr>
          <a:r>
            <a:rPr lang="ru-RU" sz="1100" kern="1200" dirty="0" smtClean="0">
              <a:latin typeface="+mn-lt"/>
            </a:rPr>
            <a:t>согласования руководителем органа местного самоуправления, осуществляющим функции и полномочия учредителя в отношении Учреждения;</a:t>
          </a:r>
          <a:endParaRPr lang="ru-RU" sz="1100" kern="1200" dirty="0">
            <a:latin typeface="+mn-lt"/>
          </a:endParaRPr>
        </a:p>
        <a:p>
          <a:pPr marL="57150" lvl="1" indent="-57150" algn="just" defTabSz="444500">
            <a:lnSpc>
              <a:spcPct val="125000"/>
            </a:lnSpc>
            <a:spcBef>
              <a:spcPct val="0"/>
            </a:spcBef>
            <a:spcAft>
              <a:spcPts val="0"/>
            </a:spcAft>
            <a:buChar char="••"/>
          </a:pPr>
          <a:r>
            <a:rPr lang="ru-RU" sz="1000" kern="1200" dirty="0" smtClean="0">
              <a:latin typeface="+mn-lt"/>
            </a:rPr>
            <a:t>согласование осуществляется на счетах (счетах-фактурах) в форме подписи, с указанием расшифровки подписи, должности и даты.</a:t>
          </a:r>
          <a:endParaRPr lang="ru-RU" sz="1000" kern="1200" dirty="0">
            <a:solidFill>
              <a:sysClr val="windowText" lastClr="000000">
                <a:hueOff val="0"/>
                <a:satOff val="0"/>
                <a:lumOff val="0"/>
                <a:alphaOff val="0"/>
              </a:sysClr>
            </a:solidFill>
            <a:latin typeface="+mn-lt"/>
            <a:ea typeface="+mn-ea"/>
            <a:cs typeface="+mn-cs"/>
          </a:endParaRPr>
        </a:p>
      </dsp:txBody>
      <dsp:txXfrm rot="-5400000">
        <a:off x="3352991" y="1169685"/>
        <a:ext cx="7629962" cy="1671629"/>
      </dsp:txXfrm>
    </dsp:sp>
    <dsp:sp modelId="{39D2DFC9-BD84-4B34-9C47-3416056E602A}">
      <dsp:nvSpPr>
        <dsp:cNvPr id="0" name=""/>
        <dsp:cNvSpPr/>
      </dsp:nvSpPr>
      <dsp:spPr>
        <a:xfrm>
          <a:off x="1122" y="1459222"/>
          <a:ext cx="3350744" cy="967754"/>
        </a:xfrm>
        <a:prstGeom prst="roundRect">
          <a:avLst/>
        </a:prstGeom>
        <a:solidFill>
          <a:srgbClr val="5B9BD5">
            <a:hueOff val="0"/>
            <a:satOff val="0"/>
            <a:lumOff val="0"/>
            <a:alphaOff val="0"/>
          </a:srgbClr>
        </a:solidFill>
        <a:ln w="12700" cap="flat" cmpd="sng" algn="ctr">
          <a:solidFill>
            <a:sysClr val="window" lastClr="FFFFFF">
              <a:hueOff val="0"/>
              <a:satOff val="0"/>
              <a:lumOff val="0"/>
              <a:alphaOff val="0"/>
            </a:sys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26670" rIns="53340" bIns="2667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b="1" i="1" kern="1200" dirty="0" smtClean="0">
              <a:solidFill>
                <a:sysClr val="window" lastClr="FFFFFF"/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rPr>
            <a:t>капитальные вложения в объекты </a:t>
          </a:r>
          <a:r>
            <a:rPr lang="ru-RU" sz="1400" b="1" i="1" kern="1200" dirty="0">
              <a:solidFill>
                <a:sysClr val="window" lastClr="FFFFFF"/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rPr>
            <a:t>капитального строительства</a:t>
          </a:r>
          <a:endParaRPr lang="ru-RU" sz="1400" kern="1200" dirty="0">
            <a:solidFill>
              <a:sysClr val="window" lastClr="FFFFFF"/>
            </a:solidFill>
            <a:latin typeface="Calibri" panose="020F0502020204030204"/>
            <a:ea typeface="+mn-ea"/>
            <a:cs typeface="+mn-cs"/>
          </a:endParaRPr>
        </a:p>
      </dsp:txBody>
      <dsp:txXfrm>
        <a:off x="48364" y="1506464"/>
        <a:ext cx="3256260" cy="873270"/>
      </dsp:txXfrm>
    </dsp:sp>
    <dsp:sp modelId="{28F0F676-4AA2-48AF-BA74-E6C1AF88434E}">
      <dsp:nvSpPr>
        <dsp:cNvPr id="0" name=""/>
        <dsp:cNvSpPr/>
      </dsp:nvSpPr>
      <dsp:spPr>
        <a:xfrm rot="5400000">
          <a:off x="6896293" y="-352717"/>
          <a:ext cx="774203" cy="7579977"/>
        </a:xfrm>
        <a:prstGeom prst="round2SameRect">
          <a:avLst/>
        </a:prstGeom>
        <a:solidFill>
          <a:srgbClr val="5B9BD5">
            <a:alpha val="90000"/>
            <a:tint val="40000"/>
            <a:hueOff val="0"/>
            <a:satOff val="0"/>
            <a:lumOff val="0"/>
            <a:alphaOff val="0"/>
          </a:srgbClr>
        </a:solidFill>
        <a:ln w="12700" cap="flat" cmpd="sng" algn="ctr">
          <a:solidFill>
            <a:srgbClr val="5B9BD5">
              <a:alpha val="90000"/>
              <a:tint val="40000"/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57150" lvl="1" indent="-57150" algn="just" defTabSz="488950">
            <a:lnSpc>
              <a:spcPct val="125000"/>
            </a:lnSpc>
            <a:spcBef>
              <a:spcPct val="0"/>
            </a:spcBef>
            <a:spcAft>
              <a:spcPts val="0"/>
            </a:spcAft>
            <a:buChar char="••"/>
          </a:pPr>
          <a:r>
            <a:rPr lang="ru-RU" sz="1100" kern="1200" dirty="0" smtClean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+mn-lt"/>
              <a:ea typeface="+mn-ea"/>
              <a:cs typeface="Arial" panose="020B0604020202020204" pitchFamily="34" charset="0"/>
            </a:rPr>
            <a:t>согласование руководителем органа местного самоуправления, осуществляющим функции и полномочия учредителя в отношении получателя;</a:t>
          </a:r>
          <a:endParaRPr lang="ru-RU" sz="1100" kern="1200" dirty="0">
            <a:solidFill>
              <a:sysClr val="windowText" lastClr="000000">
                <a:hueOff val="0"/>
                <a:satOff val="0"/>
                <a:lumOff val="0"/>
                <a:alphaOff val="0"/>
              </a:sysClr>
            </a:solidFill>
            <a:latin typeface="+mn-lt"/>
            <a:ea typeface="+mn-ea"/>
            <a:cs typeface="+mn-cs"/>
          </a:endParaRPr>
        </a:p>
        <a:p>
          <a:pPr marL="57150" lvl="1" indent="-57150" algn="just" defTabSz="488950">
            <a:lnSpc>
              <a:spcPct val="125000"/>
            </a:lnSpc>
            <a:spcBef>
              <a:spcPct val="0"/>
            </a:spcBef>
            <a:spcAft>
              <a:spcPts val="0"/>
            </a:spcAft>
            <a:buChar char="••"/>
          </a:pPr>
          <a:r>
            <a:rPr lang="ru-RU" sz="1100" kern="1200" dirty="0" smtClean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+mn-lt"/>
              <a:ea typeface="+mn-ea"/>
              <a:cs typeface="+mn-cs"/>
            </a:rPr>
            <a:t>согласование осуществляется на счетах (счетах-фактурах) в форме подписи, с указанием расшифровки подписи, должности и даты</a:t>
          </a:r>
          <a:endParaRPr lang="ru-RU" sz="1100" kern="1200" dirty="0">
            <a:solidFill>
              <a:sysClr val="windowText" lastClr="000000">
                <a:hueOff val="0"/>
                <a:satOff val="0"/>
                <a:lumOff val="0"/>
                <a:alphaOff val="0"/>
              </a:sysClr>
            </a:solidFill>
            <a:latin typeface="+mn-lt"/>
            <a:ea typeface="+mn-ea"/>
            <a:cs typeface="+mn-cs"/>
          </a:endParaRPr>
        </a:p>
      </dsp:txBody>
      <dsp:txXfrm rot="-5400000">
        <a:off x="3493407" y="3087962"/>
        <a:ext cx="7542184" cy="698617"/>
      </dsp:txXfrm>
    </dsp:sp>
    <dsp:sp modelId="{48656836-B94E-4C1D-B035-EA9C51A8F023}">
      <dsp:nvSpPr>
        <dsp:cNvPr id="0" name=""/>
        <dsp:cNvSpPr/>
      </dsp:nvSpPr>
      <dsp:spPr>
        <a:xfrm>
          <a:off x="1122" y="2917733"/>
          <a:ext cx="3490555" cy="967754"/>
        </a:xfrm>
        <a:prstGeom prst="roundRect">
          <a:avLst/>
        </a:prstGeom>
        <a:solidFill>
          <a:srgbClr val="5B9BD5">
            <a:hueOff val="0"/>
            <a:satOff val="0"/>
            <a:lumOff val="0"/>
            <a:alphaOff val="0"/>
          </a:srgbClr>
        </a:solidFill>
        <a:ln w="12700" cap="flat" cmpd="sng" algn="ctr">
          <a:solidFill>
            <a:sysClr val="window" lastClr="FFFFFF">
              <a:hueOff val="0"/>
              <a:satOff val="0"/>
              <a:lumOff val="0"/>
              <a:alphaOff val="0"/>
            </a:sys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26670" rIns="53340" bIns="2667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b="1" i="1" kern="1200" dirty="0">
              <a:solidFill>
                <a:sysClr val="window" lastClr="FFFFFF"/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rPr>
            <a:t>приобретение объектов недвижимого имущества</a:t>
          </a:r>
          <a:endParaRPr lang="ru-RU" sz="1400" kern="1200" dirty="0">
            <a:solidFill>
              <a:sysClr val="window" lastClr="FFFFFF"/>
            </a:solidFill>
            <a:latin typeface="Arial" panose="020B0604020202020204" pitchFamily="34" charset="0"/>
            <a:ea typeface="+mn-ea"/>
            <a:cs typeface="Arial" panose="020B0604020202020204" pitchFamily="34" charset="0"/>
          </a:endParaRPr>
        </a:p>
      </dsp:txBody>
      <dsp:txXfrm>
        <a:off x="48364" y="2964975"/>
        <a:ext cx="3396071" cy="873270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535DD7F-1434-4373-B9FF-F7E0022AFCE1}">
      <dsp:nvSpPr>
        <dsp:cNvPr id="0" name=""/>
        <dsp:cNvSpPr/>
      </dsp:nvSpPr>
      <dsp:spPr>
        <a:xfrm>
          <a:off x="1882546" y="3000691"/>
          <a:ext cx="658557" cy="64402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85629"/>
              </a:lnTo>
              <a:lnTo>
                <a:pt x="658557" y="485629"/>
              </a:lnTo>
              <a:lnTo>
                <a:pt x="658557" y="644027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4B2AC92-A1D0-4324-8E16-D178F0B2B016}">
      <dsp:nvSpPr>
        <dsp:cNvPr id="0" name=""/>
        <dsp:cNvSpPr/>
      </dsp:nvSpPr>
      <dsp:spPr>
        <a:xfrm>
          <a:off x="1882546" y="905264"/>
          <a:ext cx="4258074" cy="1009680"/>
        </a:xfrm>
        <a:custGeom>
          <a:avLst/>
          <a:gdLst/>
          <a:ahLst/>
          <a:cxnLst/>
          <a:rect l="0" t="0" r="0" b="0"/>
          <a:pathLst>
            <a:path>
              <a:moveTo>
                <a:pt x="4258074" y="0"/>
              </a:moveTo>
              <a:lnTo>
                <a:pt x="4258074" y="851282"/>
              </a:lnTo>
              <a:lnTo>
                <a:pt x="0" y="851282"/>
              </a:lnTo>
              <a:lnTo>
                <a:pt x="0" y="1009680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35A6A06-62A4-496C-A727-C042F91ECFE2}">
      <dsp:nvSpPr>
        <dsp:cNvPr id="0" name=""/>
        <dsp:cNvSpPr/>
      </dsp:nvSpPr>
      <dsp:spPr>
        <a:xfrm>
          <a:off x="7481980" y="3046271"/>
          <a:ext cx="505604" cy="54443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86034"/>
              </a:lnTo>
              <a:lnTo>
                <a:pt x="505604" y="386034"/>
              </a:lnTo>
              <a:lnTo>
                <a:pt x="505604" y="544431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25C6C34-B7B5-42F5-9F1C-756005AF4154}">
      <dsp:nvSpPr>
        <dsp:cNvPr id="0" name=""/>
        <dsp:cNvSpPr/>
      </dsp:nvSpPr>
      <dsp:spPr>
        <a:xfrm>
          <a:off x="6140621" y="905264"/>
          <a:ext cx="1341359" cy="102448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866092"/>
              </a:lnTo>
              <a:lnTo>
                <a:pt x="1341359" y="866092"/>
              </a:lnTo>
              <a:lnTo>
                <a:pt x="1341359" y="1024489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90DDF0B-776A-4D57-8946-FD4218F2B690}">
      <dsp:nvSpPr>
        <dsp:cNvPr id="0" name=""/>
        <dsp:cNvSpPr/>
      </dsp:nvSpPr>
      <dsp:spPr>
        <a:xfrm>
          <a:off x="1855040" y="-180482"/>
          <a:ext cx="8571161" cy="108574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20A385F-8409-49EA-8B8C-81ECF25AE133}">
      <dsp:nvSpPr>
        <dsp:cNvPr id="0" name=""/>
        <dsp:cNvSpPr/>
      </dsp:nvSpPr>
      <dsp:spPr>
        <a:xfrm>
          <a:off x="2045022" y="0"/>
          <a:ext cx="8571161" cy="108574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800" kern="1200" dirty="0">
              <a:solidFill>
                <a:srgbClr val="0070C0"/>
              </a:solidFill>
              <a:latin typeface="Arial" panose="020B0604020202020204" pitchFamily="34" charset="0"/>
              <a:cs typeface="Arial" panose="020B0604020202020204" pitchFamily="34" charset="0"/>
            </a:rPr>
            <a:t>Проверка Заявки</a:t>
          </a:r>
        </a:p>
      </dsp:txBody>
      <dsp:txXfrm>
        <a:off x="2076822" y="31800"/>
        <a:ext cx="8507561" cy="1022147"/>
      </dsp:txXfrm>
    </dsp:sp>
    <dsp:sp modelId="{147CC5E9-7659-4E72-93B6-291274B17BFE}">
      <dsp:nvSpPr>
        <dsp:cNvPr id="0" name=""/>
        <dsp:cNvSpPr/>
      </dsp:nvSpPr>
      <dsp:spPr>
        <a:xfrm>
          <a:off x="4537759" y="1929754"/>
          <a:ext cx="5888442" cy="111651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2528379-EA2C-459D-8332-C9957DC5AE80}">
      <dsp:nvSpPr>
        <dsp:cNvPr id="0" name=""/>
        <dsp:cNvSpPr/>
      </dsp:nvSpPr>
      <dsp:spPr>
        <a:xfrm>
          <a:off x="4727741" y="2110237"/>
          <a:ext cx="5888442" cy="111651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b="1" kern="1200" dirty="0" smtClean="0"/>
            <a:t>форма или содержание платежного документа не соответствует установленным требованиям</a:t>
          </a:r>
          <a:endParaRPr lang="ru-RU" sz="1400" kern="1200" dirty="0">
            <a:solidFill>
              <a:schemeClr val="accent2">
                <a:lumMod val="75000"/>
              </a:schemeClr>
            </a:solidFill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4760443" y="2142939"/>
        <a:ext cx="5823038" cy="1051113"/>
      </dsp:txXfrm>
    </dsp:sp>
    <dsp:sp modelId="{C6793614-05F8-4E1E-8AC1-1006F3781F0B}">
      <dsp:nvSpPr>
        <dsp:cNvPr id="0" name=""/>
        <dsp:cNvSpPr/>
      </dsp:nvSpPr>
      <dsp:spPr>
        <a:xfrm>
          <a:off x="6051885" y="3590703"/>
          <a:ext cx="3871398" cy="110861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232F6BD-D45E-4B59-BABD-F2098751B045}">
      <dsp:nvSpPr>
        <dsp:cNvPr id="0" name=""/>
        <dsp:cNvSpPr/>
      </dsp:nvSpPr>
      <dsp:spPr>
        <a:xfrm>
          <a:off x="6241867" y="3771186"/>
          <a:ext cx="3871398" cy="110861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/>
            <a:t>Управление </a:t>
          </a:r>
          <a:r>
            <a:rPr lang="ru-RU" sz="1400" b="1" kern="1200" dirty="0" smtClean="0"/>
            <a:t>направляет клиенту Протокол в электронном виде, в котором указывается причина возврата</a:t>
          </a:r>
          <a:endParaRPr lang="ru-RU" sz="1400" b="1" kern="1200" dirty="0">
            <a:solidFill>
              <a:schemeClr val="accent2">
                <a:lumMod val="75000"/>
              </a:schemeClr>
            </a:solidFill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6274337" y="3803656"/>
        <a:ext cx="3806458" cy="1043672"/>
      </dsp:txXfrm>
    </dsp:sp>
    <dsp:sp modelId="{8C9A74D3-9641-4384-98B7-6E0EBDC0192F}">
      <dsp:nvSpPr>
        <dsp:cNvPr id="0" name=""/>
        <dsp:cNvSpPr/>
      </dsp:nvSpPr>
      <dsp:spPr>
        <a:xfrm>
          <a:off x="-189982" y="1914944"/>
          <a:ext cx="4145057" cy="108574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C513244-59D5-448F-BC21-962AB10BA4F0}">
      <dsp:nvSpPr>
        <dsp:cNvPr id="0" name=""/>
        <dsp:cNvSpPr/>
      </dsp:nvSpPr>
      <dsp:spPr>
        <a:xfrm>
          <a:off x="0" y="2095427"/>
          <a:ext cx="4145057" cy="108574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400" b="1" kern="1200" dirty="0" smtClean="0">
            <a:solidFill>
              <a:schemeClr val="tx1"/>
            </a:solidFill>
            <a:latin typeface="Arial" panose="020B0604020202020204" pitchFamily="34" charset="0"/>
            <a:cs typeface="Arial" panose="020B0604020202020204" pitchFamily="34" charset="0"/>
          </a:endParaRP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b="1" kern="12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rPr>
            <a:t>форма и содержание платежного документа соответствует установленным требованиям 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400" kern="1200" dirty="0">
            <a:solidFill>
              <a:srgbClr val="0070C0"/>
            </a:solidFill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31800" y="2127227"/>
        <a:ext cx="4081457" cy="1022147"/>
      </dsp:txXfrm>
    </dsp:sp>
    <dsp:sp modelId="{5FE7C14F-2CF2-41DE-B9DF-92D6DAF0E65C}">
      <dsp:nvSpPr>
        <dsp:cNvPr id="0" name=""/>
        <dsp:cNvSpPr/>
      </dsp:nvSpPr>
      <dsp:spPr>
        <a:xfrm>
          <a:off x="514108" y="3644719"/>
          <a:ext cx="4053991" cy="105047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C97BE81-CEE8-4BA5-AF33-AC4973A1C3ED}">
      <dsp:nvSpPr>
        <dsp:cNvPr id="0" name=""/>
        <dsp:cNvSpPr/>
      </dsp:nvSpPr>
      <dsp:spPr>
        <a:xfrm>
          <a:off x="704090" y="3825202"/>
          <a:ext cx="4053991" cy="1050471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b="1" kern="12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rPr>
            <a:t>Санкционирование </a:t>
          </a:r>
          <a:r>
            <a:rPr lang="ru-RU" sz="1400" b="1" kern="12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rPr>
            <a:t>оплаты</a:t>
          </a:r>
          <a:endParaRPr lang="ru-RU" sz="1400" b="1" kern="1200" dirty="0">
            <a:solidFill>
              <a:schemeClr val="tx1"/>
            </a:solidFill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734857" y="3855969"/>
        <a:ext cx="3992457" cy="98893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6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7632298-93A9-4AC5-BE8D-93CDE88144AA}" type="datetimeFigureOut">
              <a:rPr lang="ru-RU" smtClean="0"/>
              <a:t>23.12.2019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49688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379A47B-DA34-426D-AACC-CD8AB503EE5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4376255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media/image8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>
            <a:spLocks noGrp="1"/>
          </p:cNvSpPr>
          <p:nvPr>
            <p:ph type="hdr" idx="2"/>
          </p:nvPr>
        </p:nvSpPr>
        <p:spPr>
          <a:xfrm>
            <a:off x="0" y="1"/>
            <a:ext cx="2946400" cy="4968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/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" name="Google Shape;4;n"/>
          <p:cNvSpPr txBox="1">
            <a:spLocks noGrp="1"/>
          </p:cNvSpPr>
          <p:nvPr>
            <p:ph type="dt" idx="10"/>
          </p:nvPr>
        </p:nvSpPr>
        <p:spPr>
          <a:xfrm>
            <a:off x="3849687" y="1"/>
            <a:ext cx="2946400" cy="4968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/>
          <a:lstStyle>
            <a:lvl1pPr marR="0" lvl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" name="Google Shape;5;n"/>
          <p:cNvSpPr>
            <a:spLocks noGrp="1" noRot="1" noChangeAspect="1"/>
          </p:cNvSpPr>
          <p:nvPr>
            <p:ph type="sldImg" idx="3"/>
          </p:nvPr>
        </p:nvSpPr>
        <p:spPr>
          <a:xfrm>
            <a:off x="90488" y="744538"/>
            <a:ext cx="6616700" cy="3722687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  <p:sp>
        <p:nvSpPr>
          <p:cNvPr id="6" name="Google Shape;6;n"/>
          <p:cNvSpPr txBox="1">
            <a:spLocks noGrp="1"/>
          </p:cNvSpPr>
          <p:nvPr>
            <p:ph type="body" idx="1"/>
          </p:nvPr>
        </p:nvSpPr>
        <p:spPr>
          <a:xfrm>
            <a:off x="679450" y="4714876"/>
            <a:ext cx="5438775" cy="44672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/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1pPr>
            <a:lvl2pPr marL="914400" marR="0" lvl="1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2pPr>
            <a:lvl3pPr marL="1371600" marR="0" lvl="2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3pPr>
            <a:lvl4pPr marL="1828800" marR="0" lvl="3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4pPr>
            <a:lvl5pPr marL="2286000" marR="0" lvl="4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5pPr>
            <a:lvl6pPr marL="2743200" marR="0" lvl="5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6pPr>
            <a:lvl7pPr marL="3200400" marR="0" lvl="6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7pPr>
            <a:lvl8pPr marL="3657600" marR="0" lvl="7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8pPr>
            <a:lvl9pPr marL="4114800" marR="0" lvl="8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9pPr>
          </a:lstStyle>
          <a:p>
            <a:endParaRPr/>
          </a:p>
        </p:txBody>
      </p:sp>
      <p:sp>
        <p:nvSpPr>
          <p:cNvPr id="7" name="Google Shape;7;n"/>
          <p:cNvSpPr txBox="1">
            <a:spLocks noGrp="1"/>
          </p:cNvSpPr>
          <p:nvPr>
            <p:ph type="ftr" idx="11"/>
          </p:nvPr>
        </p:nvSpPr>
        <p:spPr>
          <a:xfrm>
            <a:off x="0" y="9428162"/>
            <a:ext cx="2946400" cy="4968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/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n"/>
          <p:cNvSpPr txBox="1">
            <a:spLocks noGrp="1"/>
          </p:cNvSpPr>
          <p:nvPr>
            <p:ph type="sldNum" idx="12"/>
          </p:nvPr>
        </p:nvSpPr>
        <p:spPr>
          <a:xfrm>
            <a:off x="3849687" y="9428162"/>
            <a:ext cx="2946400" cy="4968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Calibri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835363733"/>
      </p:ext>
    </p:extLst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546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08547" name="Заметки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ru-RU" altLang="ru-RU" b="1">
              <a:sym typeface="Wingdings" pitchFamily="2" charset="2"/>
            </a:endParaRPr>
          </a:p>
        </p:txBody>
      </p:sp>
      <p:sp>
        <p:nvSpPr>
          <p:cNvPr id="108548" name="Номер слайда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itchFamily="34" charset="0"/>
                <a:cs typeface="Arial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cs typeface="Arial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cs typeface="Arial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cs typeface="Arial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pitchFamily="34" charset="0"/>
              </a:defRPr>
            </a:lvl9pPr>
          </a:lstStyle>
          <a:p>
            <a:fld id="{9B4380EA-2F50-4263-88B5-14539989100C}" type="slidenum">
              <a:rPr lang="ru-RU" altLang="ru-RU" smtClean="0"/>
              <a:pPr/>
              <a:t>1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0794016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idx="10"/>
          </p:nvPr>
        </p:nvSpPr>
        <p:spPr/>
        <p:txBody>
          <a:bodyPr/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Calibri"/>
              <a:buNone/>
            </a:pPr>
            <a:fld id="{00000000-1234-1234-1234-123412341234}" type="slidenum">
              <a:rPr lang="en-US" sz="1200" b="0" i="0" u="none" strike="noStrike" cap="none" smtClean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81806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Заголовок и объект" type="obj">
  <p:cSld name="OBJECT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/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7" name="Google Shape;17;p2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/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18" name="Google Shape;18;p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/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/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0" name="Google Shape;20;p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Пустой слайд" type="blank">
  <p:cSld name="BLANK">
    <p:spTree>
      <p:nvGrpSpPr>
        <p:cNvPr id="1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Google Shape;48;p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/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9" name="Google Shape;49;p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/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0" name="Google Shape;50;p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Только заголовок" type="titleOnly">
  <p:cSld name="TITLE_ONLY">
    <p:spTree>
      <p:nvGrpSpPr>
        <p:cNvPr id="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Google Shape;52;p8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/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/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4" name="Google Shape;54;p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/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5" name="Google Shape;55;p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Сравнение" type="twoTxTwoObj">
  <p:cSld name="TWO_OBJECTS_WITH_TEXT"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9"/>
          <p:cNvSpPr txBox="1">
            <a:spLocks noGrp="1"/>
          </p:cNvSpPr>
          <p:nvPr>
            <p:ph type="title"/>
          </p:nvPr>
        </p:nvSpPr>
        <p:spPr>
          <a:xfrm>
            <a:off x="839788" y="365129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/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8" name="Google Shape;58;p9"/>
          <p:cNvSpPr txBox="1">
            <a:spLocks noGrp="1"/>
          </p:cNvSpPr>
          <p:nvPr>
            <p:ph type="body" idx="1"/>
          </p:nvPr>
        </p:nvSpPr>
        <p:spPr>
          <a:xfrm>
            <a:off x="839789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/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59" name="Google Shape;59;p9"/>
          <p:cNvSpPr txBox="1">
            <a:spLocks noGrp="1"/>
          </p:cNvSpPr>
          <p:nvPr>
            <p:ph type="body" idx="2"/>
          </p:nvPr>
        </p:nvSpPr>
        <p:spPr>
          <a:xfrm>
            <a:off x="839789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/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60" name="Google Shape;60;p9"/>
          <p:cNvSpPr txBox="1">
            <a:spLocks noGrp="1"/>
          </p:cNvSpPr>
          <p:nvPr>
            <p:ph type="body" idx="3"/>
          </p:nvPr>
        </p:nvSpPr>
        <p:spPr>
          <a:xfrm>
            <a:off x="6172202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/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61" name="Google Shape;61;p9"/>
          <p:cNvSpPr txBox="1">
            <a:spLocks noGrp="1"/>
          </p:cNvSpPr>
          <p:nvPr>
            <p:ph type="body" idx="4"/>
          </p:nvPr>
        </p:nvSpPr>
        <p:spPr>
          <a:xfrm>
            <a:off x="6172202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/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62" name="Google Shape;62;p9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/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/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4" name="Google Shape;64;p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Два объекта" type="twoObj">
  <p:cSld name="TWO_OBJECTS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0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/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10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/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68" name="Google Shape;68;p10"/>
          <p:cNvSpPr txBox="1">
            <a:spLocks noGrp="1"/>
          </p:cNvSpPr>
          <p:nvPr>
            <p:ph type="body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/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69" name="Google Shape;69;p10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/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0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/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1" name="Google Shape;71;p1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Заголовок раздела" type="secHead">
  <p:cSld name="SECTION_HEADER"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1"/>
          <p:cNvSpPr txBox="1">
            <a:spLocks noGrp="1"/>
          </p:cNvSpPr>
          <p:nvPr>
            <p:ph type="title"/>
          </p:nvPr>
        </p:nvSpPr>
        <p:spPr>
          <a:xfrm>
            <a:off x="831851" y="1709742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/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6000"/>
            </a:lvl1pPr>
            <a:lvl2pPr lvl="1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4" name="Google Shape;74;p11"/>
          <p:cNvSpPr txBox="1">
            <a:spLocks noGrp="1"/>
          </p:cNvSpPr>
          <p:nvPr>
            <p:ph type="body" idx="1"/>
          </p:nvPr>
        </p:nvSpPr>
        <p:spPr>
          <a:xfrm>
            <a:off x="831851" y="4589467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/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75" name="Google Shape;75;p1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/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/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7" name="Google Shape;77;p1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8">
            <a:alphaModFix/>
          </a:blip>
          <a:stretch>
            <a:fillRect/>
          </a:stretch>
        </a:blip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1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/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1" name="Google Shape;11;p1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/>
          <a:lstStyle>
            <a:lvl1pPr marL="457200" marR="0" lvl="0" indent="-4064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2" name="Google Shape;12;p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/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3" name="Google Shape;13;p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/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4" name="Google Shape;14;p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 sz="14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53" r:id="rId2"/>
    <p:sldLayoutId id="2147483654" r:id="rId3"/>
    <p:sldLayoutId id="2147483655" r:id="rId4"/>
    <p:sldLayoutId id="2147483656" r:id="rId5"/>
    <p:sldLayoutId id="2147483657" r:id="rId6"/>
  </p:sldLayoutIdLst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_____Microsoft_Excel_97-20031.xls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5.emf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hyperlink" Target="consultantplus://offline/ref=D8B77A5EB085F808406E58E50E19D010EADFDE1E937C6B7BEDCEE41191B689E3F14CEF9D8131A9F427BE05C79CFEE9B0233D8F82A0B70B2Dp7EBJ" TargetMode="External"/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_____Microsoft_Excel_97-20032.xls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2.vml"/><Relationship Id="rId4" Type="http://schemas.openxmlformats.org/officeDocument/2006/relationships/image" Target="../media/image6.emf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hyperlink" Target="consultantplus://offline/ref=D8B77A5EB085F808406E58E50E19D010EADFDE1E937C6B7BEDCEE41191B689E3F14CEF9D8131A9F527BE05C79CFEE9B0233D8F82A0B70B2Dp7EBJ" TargetMode="External"/><Relationship Id="rId2" Type="http://schemas.openxmlformats.org/officeDocument/2006/relationships/hyperlink" Target="consultantplus://offline/ref=D8B77A5EB085F808406E58E50E19D010EADFDE1E937C6B7BEDCEE41191B689E3F14CEF9D8131A9F522BE05C79CFEE9B0233D8F82A0B70B2Dp7EBJ" TargetMode="External"/><Relationship Id="rId1" Type="http://schemas.openxmlformats.org/officeDocument/2006/relationships/slideLayout" Target="../slideLayouts/slideLayout3.xml"/><Relationship Id="rId4" Type="http://schemas.openxmlformats.org/officeDocument/2006/relationships/hyperlink" Target="consultantplus://offline/ref=D8B77A5EB085F808406E58E50E19D010EADFDE1E937C6B7BEDCEE41191B689E3F14CEF9D8131A9F528BE05C79CFEE9B0233D8F82A0B70B2Dp7EBJ" TargetMode="Externa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_____Microsoft_Excel_97-20033.xls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3.vml"/><Relationship Id="rId4" Type="http://schemas.openxmlformats.org/officeDocument/2006/relationships/image" Target="../media/image7.emf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hyperlink" Target="consultantplus://offline/ref=D8B77A5EB085F808406E58E50E19D010EADFDE1E937C6B7BEDCEE41191B689E3F14CEF9D8131A9F627BE05C79CFEE9B0233D8F82A0B70B2Dp7EBJ" TargetMode="External"/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1" name="TextBox 3"/>
          <p:cNvSpPr txBox="1">
            <a:spLocks noChangeArrowheads="1"/>
          </p:cNvSpPr>
          <p:nvPr/>
        </p:nvSpPr>
        <p:spPr bwMode="auto">
          <a:xfrm>
            <a:off x="1389063" y="5729288"/>
            <a:ext cx="2011362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algn="r"/>
            <a:r>
              <a:rPr lang="en-US" altLang="ru-RU" dirty="0" smtClean="0">
                <a:cs typeface="Times New Roman" pitchFamily="18" charset="0"/>
              </a:rPr>
              <a:t>19</a:t>
            </a:r>
            <a:r>
              <a:rPr lang="ru-RU" altLang="ru-RU" dirty="0" smtClean="0">
                <a:cs typeface="Times New Roman" pitchFamily="18" charset="0"/>
              </a:rPr>
              <a:t> декабря 2019 </a:t>
            </a:r>
            <a:r>
              <a:rPr lang="ru-RU" altLang="ru-RU" dirty="0">
                <a:cs typeface="Times New Roman" pitchFamily="18" charset="0"/>
              </a:rPr>
              <a:t>г.</a:t>
            </a:r>
            <a:endParaRPr lang="ru-RU" altLang="ru-RU" b="1" dirty="0">
              <a:cs typeface="Times New Roman" pitchFamily="18" charset="0"/>
            </a:endParaRPr>
          </a:p>
        </p:txBody>
      </p:sp>
      <p:sp>
        <p:nvSpPr>
          <p:cNvPr id="5" name="TextBox 3">
            <a:extLst>
              <a:ext uri="{FF2B5EF4-FFF2-40B4-BE49-F238E27FC236}">
                <a16:creationId xmlns="" xmlns:a16="http://schemas.microsoft.com/office/drawing/2014/main" id="{A17BDAA6-D823-4CD9-92DF-9D348E37325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078657" y="2255008"/>
            <a:ext cx="10232074" cy="120032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Arial" panose="020B0604020202020204" pitchFamily="34" charset="0"/>
              </a:defRPr>
            </a:lvl1pPr>
            <a:lvl2pPr marL="455613" indent="1588" algn="l" rtl="0" eaLnBrk="0" fontAlgn="base" hangingPunct="0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Arial" panose="020B0604020202020204" pitchFamily="34" charset="0"/>
              </a:defRPr>
            </a:lvl2pPr>
            <a:lvl3pPr marL="912813" indent="1588" algn="l" rtl="0" eaLnBrk="0" fontAlgn="base" hangingPunct="0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Arial" panose="020B0604020202020204" pitchFamily="34" charset="0"/>
              </a:defRPr>
            </a:lvl3pPr>
            <a:lvl4pPr marL="1370013" indent="1588" algn="l" rtl="0" eaLnBrk="0" fontAlgn="base" hangingPunct="0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Arial" panose="020B0604020202020204" pitchFamily="34" charset="0"/>
              </a:defRPr>
            </a:lvl4pPr>
            <a:lvl5pPr marL="1827213" indent="1588" algn="l" rtl="0" eaLnBrk="0" fontAlgn="base" hangingPunct="0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Arial" panose="020B0604020202020204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Arial" panose="020B0604020202020204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Arial" panose="020B0604020202020204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Arial" panose="020B0604020202020204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Arial" panose="020B0604020202020204" pitchFamily="34" charset="0"/>
              </a:defRPr>
            </a:lvl9pPr>
          </a:lstStyle>
          <a:p>
            <a:pPr algn="ctr"/>
            <a:r>
              <a:rPr lang="ru-RU" sz="2400" b="1" dirty="0">
                <a:latin typeface="+mj-lt"/>
              </a:rPr>
              <a:t>Санкционирование расходов </a:t>
            </a:r>
          </a:p>
          <a:p>
            <a:pPr algn="ctr"/>
            <a:r>
              <a:rPr lang="ru-RU" sz="2400" b="1" dirty="0">
                <a:latin typeface="+mj-lt"/>
              </a:rPr>
              <a:t>муниципальных бюджетных и автономных</a:t>
            </a:r>
            <a:endParaRPr lang="ru-RU" sz="2400" dirty="0">
              <a:latin typeface="+mj-lt"/>
            </a:endParaRPr>
          </a:p>
          <a:p>
            <a:pPr algn="ctr"/>
            <a:r>
              <a:rPr lang="ru-RU" sz="2400" b="1" dirty="0">
                <a:latin typeface="+mj-lt"/>
              </a:rPr>
              <a:t>учреждений Великого Новгорода</a:t>
            </a:r>
            <a:endParaRPr lang="ru-RU" sz="2400" dirty="0">
              <a:latin typeface="+mj-lt"/>
            </a:endParaRPr>
          </a:p>
        </p:txBody>
      </p:sp>
      <p:sp>
        <p:nvSpPr>
          <p:cNvPr id="2" name="Прямоугольник 1"/>
          <p:cNvSpPr/>
          <p:nvPr/>
        </p:nvSpPr>
        <p:spPr>
          <a:xfrm>
            <a:off x="7897368" y="4952488"/>
            <a:ext cx="3048000" cy="116955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ru-RU" altLang="ru-RU" dirty="0">
                <a:latin typeface="+mn-lt"/>
                <a:cs typeface="Times New Roman" pitchFamily="18" charset="0"/>
              </a:rPr>
              <a:t>Заместитель начальника отдела кассового обслуживания исполнения бюджетов </a:t>
            </a:r>
            <a:r>
              <a:rPr lang="ru-RU" dirty="0">
                <a:latin typeface="+mn-lt"/>
                <a:cs typeface="Times New Roman" pitchFamily="18" charset="0"/>
              </a:rPr>
              <a:t>УФК по Новгородской области                    </a:t>
            </a:r>
            <a:r>
              <a:rPr lang="ru-RU" altLang="ru-RU" dirty="0">
                <a:latin typeface="+mn-lt"/>
                <a:cs typeface="Times New Roman" pitchFamily="18" charset="0"/>
              </a:rPr>
              <a:t>А.В. Назарова</a:t>
            </a:r>
          </a:p>
        </p:txBody>
      </p:sp>
    </p:spTree>
    <p:extLst>
      <p:ext uri="{BB962C8B-B14F-4D97-AF65-F5344CB8AC3E}">
        <p14:creationId xmlns:p14="http://schemas.microsoft.com/office/powerpoint/2010/main" val="27999850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10</a:t>
            </a:fld>
            <a:endParaRPr lang="en-US"/>
          </a:p>
        </p:txBody>
      </p:sp>
      <p:pic>
        <p:nvPicPr>
          <p:cNvPr id="819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8872" y="109727"/>
            <a:ext cx="11740896" cy="63459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37914580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11</a:t>
            </a:fld>
            <a:endParaRPr lang="en-US"/>
          </a:p>
        </p:txBody>
      </p:sp>
      <p:sp>
        <p:nvSpPr>
          <p:cNvPr id="3" name="Прямоугольник 2"/>
          <p:cNvSpPr/>
          <p:nvPr/>
        </p:nvSpPr>
        <p:spPr>
          <a:xfrm>
            <a:off x="1783080" y="960579"/>
            <a:ext cx="9601200" cy="55338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>
              <a:lnSpc>
                <a:spcPct val="160000"/>
              </a:lnSpc>
              <a:buClr>
                <a:srgbClr val="31B6FD"/>
              </a:buClr>
              <a:buSzPct val="100000"/>
            </a:pPr>
            <a:r>
              <a:rPr lang="ru-RU" sz="2800" b="1" kern="1200" dirty="0">
                <a:solidFill>
                  <a:srgbClr val="FF0000"/>
                </a:solidFill>
                <a:latin typeface="+mj-lt"/>
                <a:ea typeface="+mn-ea"/>
                <a:cs typeface="+mn-cs"/>
              </a:rPr>
              <a:t>Целевые расходы</a:t>
            </a:r>
            <a:r>
              <a:rPr lang="en-US" sz="2800" b="1" kern="1200" dirty="0">
                <a:solidFill>
                  <a:srgbClr val="FF0000"/>
                </a:solidFill>
                <a:latin typeface="+mj-lt"/>
                <a:ea typeface="+mn-ea"/>
                <a:cs typeface="+mn-cs"/>
              </a:rPr>
              <a:t> </a:t>
            </a:r>
            <a:r>
              <a:rPr lang="ru-RU" sz="2800" b="1" kern="1200" dirty="0">
                <a:solidFill>
                  <a:srgbClr val="FF0000"/>
                </a:solidFill>
                <a:latin typeface="+mj-lt"/>
                <a:ea typeface="+mn-ea"/>
                <a:cs typeface="+mn-cs"/>
              </a:rPr>
              <a:t> осуществляются на основании </a:t>
            </a:r>
          </a:p>
          <a:p>
            <a:pPr lvl="0" algn="ctr">
              <a:lnSpc>
                <a:spcPct val="160000"/>
              </a:lnSpc>
              <a:buClr>
                <a:srgbClr val="31B6FD"/>
              </a:buClr>
              <a:buSzPct val="100000"/>
            </a:pPr>
            <a:r>
              <a:rPr lang="ru-RU" sz="2800" b="1" kern="1200" dirty="0">
                <a:solidFill>
                  <a:srgbClr val="FF0000"/>
                </a:solidFill>
                <a:latin typeface="+mj-lt"/>
                <a:ea typeface="+mn-ea"/>
                <a:cs typeface="+mn-cs"/>
              </a:rPr>
              <a:t>представленных Учреждением:  </a:t>
            </a:r>
            <a:endParaRPr lang="en-US" sz="2800" b="1" kern="1200" dirty="0">
              <a:solidFill>
                <a:srgbClr val="FF0000"/>
              </a:solidFill>
              <a:latin typeface="+mj-lt"/>
              <a:ea typeface="+mn-ea"/>
              <a:cs typeface="+mn-cs"/>
            </a:endParaRPr>
          </a:p>
          <a:p>
            <a:pPr lvl="0">
              <a:spcBef>
                <a:spcPct val="20000"/>
              </a:spcBef>
              <a:buClr>
                <a:srgbClr val="31B6FD"/>
              </a:buClr>
              <a:buSzPct val="100000"/>
            </a:pPr>
            <a:endParaRPr lang="ru-RU" sz="2000" kern="1200" dirty="0">
              <a:solidFill>
                <a:srgbClr val="073E87"/>
              </a:solidFill>
              <a:latin typeface="Candara"/>
              <a:ea typeface="+mn-ea"/>
              <a:cs typeface="+mn-cs"/>
            </a:endParaRPr>
          </a:p>
          <a:p>
            <a:pPr marL="274320" lvl="0" indent="-274320">
              <a:spcBef>
                <a:spcPct val="20000"/>
              </a:spcBef>
              <a:buClr>
                <a:srgbClr val="31B6FD"/>
              </a:buClr>
              <a:buSzPct val="100000"/>
              <a:buFont typeface="Wingdings" pitchFamily="2" charset="2"/>
              <a:buChar char="q"/>
            </a:pPr>
            <a:r>
              <a:rPr lang="ru-RU" sz="2000" kern="1200" dirty="0">
                <a:solidFill>
                  <a:prstClr val="black"/>
                </a:solidFill>
                <a:latin typeface="Candara"/>
                <a:ea typeface="+mn-ea"/>
                <a:cs typeface="+mn-cs"/>
              </a:rPr>
              <a:t>     </a:t>
            </a:r>
            <a:r>
              <a:rPr lang="ru-RU" sz="2000" b="1" kern="1200" dirty="0">
                <a:solidFill>
                  <a:prstClr val="black"/>
                </a:solidFill>
                <a:latin typeface="+mn-lt"/>
                <a:ea typeface="+mn-ea"/>
                <a:cs typeface="+mn-cs"/>
              </a:rPr>
              <a:t>Заявок на кассовый расход </a:t>
            </a:r>
            <a:r>
              <a:rPr lang="ru-RU" sz="2000" kern="1200" dirty="0">
                <a:solidFill>
                  <a:prstClr val="black"/>
                </a:solidFill>
                <a:latin typeface="+mn-lt"/>
                <a:ea typeface="+mn-ea"/>
                <a:cs typeface="+mn-cs"/>
              </a:rPr>
              <a:t>(код формы по КФД 0531801); </a:t>
            </a:r>
          </a:p>
          <a:p>
            <a:pPr lvl="0">
              <a:spcBef>
                <a:spcPct val="20000"/>
              </a:spcBef>
              <a:buClr>
                <a:srgbClr val="31B6FD"/>
              </a:buClr>
              <a:buSzPct val="100000"/>
            </a:pPr>
            <a:endParaRPr lang="en-US" sz="2000" kern="1200" dirty="0">
              <a:solidFill>
                <a:prstClr val="black"/>
              </a:solidFill>
              <a:latin typeface="+mn-lt"/>
              <a:ea typeface="+mn-ea"/>
              <a:cs typeface="+mn-cs"/>
            </a:endParaRPr>
          </a:p>
          <a:p>
            <a:pPr marL="274320" lvl="0" indent="-274320">
              <a:spcBef>
                <a:spcPct val="20000"/>
              </a:spcBef>
              <a:buClr>
                <a:srgbClr val="31B6FD"/>
              </a:buClr>
              <a:buSzPct val="100000"/>
              <a:buFont typeface="Wingdings" pitchFamily="2" charset="2"/>
              <a:buChar char="q"/>
            </a:pPr>
            <a:r>
              <a:rPr lang="ru-RU" sz="2000" kern="1200" dirty="0">
                <a:solidFill>
                  <a:prstClr val="black"/>
                </a:solidFill>
                <a:latin typeface="+mn-lt"/>
                <a:ea typeface="+mn-ea"/>
                <a:cs typeface="+mn-cs"/>
              </a:rPr>
              <a:t>      </a:t>
            </a:r>
            <a:r>
              <a:rPr lang="ru-RU" sz="2000" b="1" kern="1200" dirty="0">
                <a:solidFill>
                  <a:prstClr val="black"/>
                </a:solidFill>
                <a:latin typeface="+mn-lt"/>
                <a:ea typeface="+mn-ea"/>
                <a:cs typeface="+mn-cs"/>
              </a:rPr>
              <a:t>Заявок на кассовый расход (сокращенных) </a:t>
            </a:r>
          </a:p>
          <a:p>
            <a:pPr lvl="0">
              <a:spcBef>
                <a:spcPct val="20000"/>
              </a:spcBef>
              <a:buClr>
                <a:srgbClr val="31B6FD"/>
              </a:buClr>
              <a:buSzPct val="100000"/>
            </a:pPr>
            <a:r>
              <a:rPr lang="ru-RU" sz="2000" kern="1200" dirty="0">
                <a:solidFill>
                  <a:prstClr val="black"/>
                </a:solidFill>
                <a:latin typeface="+mn-lt"/>
                <a:ea typeface="+mn-ea"/>
                <a:cs typeface="+mn-cs"/>
              </a:rPr>
              <a:t>              (код формы по КФД   0531851);</a:t>
            </a:r>
          </a:p>
          <a:p>
            <a:pPr lvl="0">
              <a:spcBef>
                <a:spcPct val="20000"/>
              </a:spcBef>
              <a:buClr>
                <a:srgbClr val="31B6FD"/>
              </a:buClr>
              <a:buSzPct val="100000"/>
            </a:pPr>
            <a:endParaRPr lang="ru-RU" sz="2000" kern="1200" dirty="0">
              <a:solidFill>
                <a:prstClr val="black"/>
              </a:solidFill>
              <a:latin typeface="+mn-lt"/>
              <a:ea typeface="+mn-ea"/>
              <a:cs typeface="+mn-cs"/>
            </a:endParaRPr>
          </a:p>
          <a:p>
            <a:pPr marL="274320" lvl="0" indent="-274320">
              <a:spcBef>
                <a:spcPct val="20000"/>
              </a:spcBef>
              <a:buClr>
                <a:srgbClr val="31B6FD"/>
              </a:buClr>
              <a:buSzPct val="100000"/>
              <a:buFont typeface="Wingdings" pitchFamily="2" charset="2"/>
              <a:buChar char="q"/>
            </a:pPr>
            <a:r>
              <a:rPr lang="ru-RU" sz="2000" kern="1200" dirty="0">
                <a:solidFill>
                  <a:prstClr val="black"/>
                </a:solidFill>
                <a:latin typeface="+mn-lt"/>
                <a:ea typeface="+mn-ea"/>
                <a:cs typeface="+mn-cs"/>
              </a:rPr>
              <a:t>      </a:t>
            </a:r>
            <a:r>
              <a:rPr lang="ru-RU" sz="2000" b="1" kern="1200" dirty="0">
                <a:solidFill>
                  <a:prstClr val="black"/>
                </a:solidFill>
                <a:latin typeface="+mn-lt"/>
                <a:ea typeface="+mn-ea"/>
                <a:cs typeface="+mn-cs"/>
              </a:rPr>
              <a:t>Заявки на получение наличных денег </a:t>
            </a:r>
          </a:p>
          <a:p>
            <a:pPr lvl="0">
              <a:spcBef>
                <a:spcPct val="20000"/>
              </a:spcBef>
              <a:buClr>
                <a:srgbClr val="31B6FD"/>
              </a:buClr>
              <a:buSzPct val="100000"/>
            </a:pPr>
            <a:r>
              <a:rPr lang="ru-RU" sz="2000" kern="1200" dirty="0">
                <a:solidFill>
                  <a:prstClr val="black"/>
                </a:solidFill>
                <a:latin typeface="+mn-lt"/>
                <a:ea typeface="+mn-ea"/>
                <a:cs typeface="+mn-cs"/>
              </a:rPr>
              <a:t>               (код формы по КФД 0531802);</a:t>
            </a:r>
          </a:p>
          <a:p>
            <a:pPr lvl="0">
              <a:spcBef>
                <a:spcPct val="20000"/>
              </a:spcBef>
              <a:buClr>
                <a:srgbClr val="31B6FD"/>
              </a:buClr>
              <a:buSzPct val="100000"/>
            </a:pPr>
            <a:r>
              <a:rPr lang="ru-RU" sz="2000" kern="1200" dirty="0">
                <a:solidFill>
                  <a:prstClr val="black"/>
                </a:solidFill>
                <a:latin typeface="+mn-lt"/>
                <a:ea typeface="+mn-ea"/>
                <a:cs typeface="+mn-cs"/>
              </a:rPr>
              <a:t> </a:t>
            </a:r>
          </a:p>
          <a:p>
            <a:pPr marL="274320" lvl="0" indent="-274320">
              <a:spcBef>
                <a:spcPct val="20000"/>
              </a:spcBef>
              <a:buClr>
                <a:srgbClr val="31B6FD"/>
              </a:buClr>
              <a:buSzPct val="100000"/>
              <a:buFont typeface="Wingdings" pitchFamily="2" charset="2"/>
              <a:buChar char="q"/>
            </a:pPr>
            <a:r>
              <a:rPr lang="ru-RU" sz="2000" kern="1200" dirty="0">
                <a:solidFill>
                  <a:prstClr val="black"/>
                </a:solidFill>
                <a:latin typeface="+mn-lt"/>
                <a:ea typeface="+mn-ea"/>
                <a:cs typeface="+mn-cs"/>
              </a:rPr>
              <a:t>      </a:t>
            </a:r>
            <a:r>
              <a:rPr lang="ru-RU" sz="2000" b="1" kern="1200" dirty="0">
                <a:solidFill>
                  <a:prstClr val="black"/>
                </a:solidFill>
                <a:latin typeface="+mn-lt"/>
                <a:ea typeface="+mn-ea"/>
                <a:cs typeface="+mn-cs"/>
              </a:rPr>
              <a:t>Заявки на получение денежных средств, перечисляемых на карту</a:t>
            </a:r>
          </a:p>
          <a:p>
            <a:pPr lvl="0">
              <a:spcBef>
                <a:spcPct val="20000"/>
              </a:spcBef>
              <a:buClr>
                <a:srgbClr val="31B6FD"/>
              </a:buClr>
              <a:buSzPct val="100000"/>
            </a:pPr>
            <a:r>
              <a:rPr lang="ru-RU" sz="2000" kern="1200" dirty="0">
                <a:solidFill>
                  <a:prstClr val="black"/>
                </a:solidFill>
                <a:latin typeface="+mn-lt"/>
                <a:ea typeface="+mn-ea"/>
                <a:cs typeface="+mn-cs"/>
              </a:rPr>
              <a:t>              (код формы по КФД 0531243).</a:t>
            </a:r>
          </a:p>
        </p:txBody>
      </p:sp>
    </p:spTree>
    <p:extLst>
      <p:ext uri="{BB962C8B-B14F-4D97-AF65-F5344CB8AC3E}">
        <p14:creationId xmlns:p14="http://schemas.microsoft.com/office/powerpoint/2010/main" val="19960723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омер слайда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12</a:t>
            </a:fld>
            <a:endParaRPr lang="en-US"/>
          </a:p>
        </p:txBody>
      </p:sp>
      <p:graphicFrame>
        <p:nvGraphicFramePr>
          <p:cNvPr id="3" name="Объект 2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965955893"/>
              </p:ext>
            </p:extLst>
          </p:nvPr>
        </p:nvGraphicFramePr>
        <p:xfrm>
          <a:off x="1368424" y="1316736"/>
          <a:ext cx="9476359" cy="4747514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76" name="Лист" r:id="rId3" imgW="9456382" imgH="5272992" progId="Excel.Sheet.8">
                  <p:embed/>
                </p:oleObj>
              </mc:Choice>
              <mc:Fallback>
                <p:oleObj name="Лист" r:id="rId3" imgW="9456382" imgH="5272992" progId="Excel.Sheet.8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368424" y="1316736"/>
                        <a:ext cx="9476359" cy="4747514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8315129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Номер слайда 2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13</a:t>
            </a:fld>
            <a:endParaRPr lang="en-US"/>
          </a:p>
        </p:txBody>
      </p:sp>
      <p:sp>
        <p:nvSpPr>
          <p:cNvPr id="4" name="Прямоугольник 3"/>
          <p:cNvSpPr/>
          <p:nvPr/>
        </p:nvSpPr>
        <p:spPr>
          <a:xfrm>
            <a:off x="1335024" y="889605"/>
            <a:ext cx="10588752" cy="535531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600" dirty="0" smtClean="0"/>
              <a:t>	</a:t>
            </a:r>
            <a:r>
              <a:rPr lang="ru-RU" sz="1800" dirty="0" smtClean="0"/>
              <a:t>Заявка </a:t>
            </a:r>
            <a:r>
              <a:rPr lang="ru-RU" sz="1800" dirty="0"/>
              <a:t>на кассовый расход оформляется согласно в </a:t>
            </a:r>
            <a:r>
              <a:rPr lang="ru-RU" sz="1800" dirty="0" smtClean="0"/>
              <a:t>порядк</a:t>
            </a:r>
            <a:r>
              <a:rPr lang="ru-RU" sz="1800" dirty="0"/>
              <a:t>а</a:t>
            </a:r>
            <a:r>
              <a:rPr lang="ru-RU" sz="1800" dirty="0" smtClean="0"/>
              <a:t>, установленного </a:t>
            </a:r>
            <a:r>
              <a:rPr lang="ru-RU" sz="1800" dirty="0"/>
              <a:t>приказом  </a:t>
            </a:r>
            <a:r>
              <a:rPr lang="ru-RU" sz="1800" dirty="0" smtClean="0"/>
              <a:t>от 10 октября 2008 г. 8н с учетом особенностей, отраженных в Порядках, утвержденных Приказами 11н </a:t>
            </a:r>
            <a:r>
              <a:rPr lang="ru-RU" sz="1800" dirty="0"/>
              <a:t>(Бюджетные учреждения) и 15 н (Автономные учреждения</a:t>
            </a:r>
            <a:r>
              <a:rPr lang="ru-RU" sz="1800" dirty="0" smtClean="0"/>
              <a:t>): </a:t>
            </a:r>
          </a:p>
          <a:p>
            <a:r>
              <a:rPr lang="ru-RU" sz="1800" b="1" dirty="0" smtClean="0"/>
              <a:t>	по </a:t>
            </a:r>
            <a:r>
              <a:rPr lang="ru-RU" sz="1800" b="1" dirty="0"/>
              <a:t>строке "Наименование клиента"</a:t>
            </a:r>
            <a:r>
              <a:rPr lang="ru-RU" sz="1800" dirty="0"/>
              <a:t>  - наименование клиента должно соответствовать полному или сокращенному наименованию </a:t>
            </a:r>
            <a:r>
              <a:rPr lang="ru-RU" sz="1800" dirty="0" smtClean="0"/>
              <a:t>клиента с </a:t>
            </a:r>
            <a:r>
              <a:rPr lang="ru-RU" sz="1800" dirty="0"/>
              <a:t>отражением в кодовой зоне его уникального </a:t>
            </a:r>
            <a:r>
              <a:rPr lang="ru-RU" sz="1800" b="1" dirty="0"/>
              <a:t>кода организации по Сводному реестру</a:t>
            </a:r>
            <a:r>
              <a:rPr lang="ru-RU" sz="1800" dirty="0"/>
              <a:t>;</a:t>
            </a:r>
          </a:p>
          <a:p>
            <a:r>
              <a:rPr lang="ru-RU" sz="1800" b="1" dirty="0" smtClean="0"/>
              <a:t>	номер </a:t>
            </a:r>
            <a:r>
              <a:rPr lang="ru-RU" sz="1800" b="1" dirty="0"/>
              <a:t>лицевого счета</a:t>
            </a:r>
            <a:r>
              <a:rPr lang="ru-RU" sz="1800" dirty="0"/>
              <a:t>, указанный в кодовой зоне, должен соответствовать номеру лицевого счета клиента, открытого в органе Федерального казначейства;</a:t>
            </a:r>
          </a:p>
          <a:p>
            <a:r>
              <a:rPr lang="ru-RU" sz="1800" dirty="0" smtClean="0"/>
              <a:t>	в </a:t>
            </a:r>
            <a:r>
              <a:rPr lang="ru-RU" sz="1800" dirty="0"/>
              <a:t>заголовочной части в поле "Главный распорядитель бюджетных средств" указывается наименование органа, осуществляющего функции и полномочия учредителя в отношении клиента</a:t>
            </a:r>
          </a:p>
          <a:p>
            <a:r>
              <a:rPr lang="ru-RU" sz="1800" dirty="0"/>
              <a:t> поля "Наименование бюджета", "Финансовый орган" </a:t>
            </a:r>
            <a:r>
              <a:rPr lang="ru-RU" sz="1800" b="1" dirty="0"/>
              <a:t>не заполняются</a:t>
            </a:r>
            <a:r>
              <a:rPr lang="ru-RU" sz="1800" dirty="0"/>
              <a:t>;</a:t>
            </a:r>
          </a:p>
          <a:p>
            <a:r>
              <a:rPr lang="ru-RU" sz="1800" dirty="0" smtClean="0"/>
              <a:t>	В </a:t>
            </a:r>
            <a:r>
              <a:rPr lang="ru-RU" sz="1800" dirty="0"/>
              <a:t>кодовой зоне коды "Глава по БК", "Предельная дата исполнения" и "Учетный номер обязательства" </a:t>
            </a:r>
            <a:r>
              <a:rPr lang="ru-RU" sz="1800" b="1" dirty="0"/>
              <a:t>не проставляются</a:t>
            </a:r>
            <a:r>
              <a:rPr lang="ru-RU" sz="1800" dirty="0"/>
              <a:t>;</a:t>
            </a:r>
          </a:p>
          <a:p>
            <a:r>
              <a:rPr lang="ru-RU" sz="1800" dirty="0" smtClean="0"/>
              <a:t>	</a:t>
            </a:r>
            <a:r>
              <a:rPr lang="ru-RU" sz="1800" b="1" dirty="0" smtClean="0">
                <a:hlinkClick r:id="rId2"/>
              </a:rPr>
              <a:t>Раздел </a:t>
            </a:r>
            <a:r>
              <a:rPr lang="ru-RU" sz="1800" b="1" dirty="0">
                <a:hlinkClick r:id="rId2"/>
              </a:rPr>
              <a:t>1</a:t>
            </a:r>
            <a:r>
              <a:rPr lang="ru-RU" sz="1800" b="1" dirty="0"/>
              <a:t> "Реквизиты документа" </a:t>
            </a:r>
            <a:endParaRPr lang="ru-RU" sz="1800" b="1" dirty="0" smtClean="0"/>
          </a:p>
          <a:p>
            <a:r>
              <a:rPr lang="ru-RU" sz="1800" dirty="0" smtClean="0"/>
              <a:t>в </a:t>
            </a:r>
            <a:r>
              <a:rPr lang="ru-RU" sz="1800" dirty="0"/>
              <a:t>графах 1, 2 - соответственно, сумма Заявки и код валюты (643)</a:t>
            </a:r>
          </a:p>
          <a:p>
            <a:r>
              <a:rPr lang="ru-RU" sz="1800" dirty="0"/>
              <a:t>в графе 4 - признак авансового платежа. Если платеж является авансовым, в графе указывается "Да", если платеж не является авансовым, указывается "Нет";</a:t>
            </a:r>
          </a:p>
          <a:p>
            <a:r>
              <a:rPr lang="ru-RU" sz="1800" dirty="0"/>
              <a:t>в графе 7 </a:t>
            </a:r>
            <a:r>
              <a:rPr lang="ru-RU" sz="1800" dirty="0" smtClean="0"/>
              <a:t>- </a:t>
            </a:r>
            <a:r>
              <a:rPr lang="ru-RU" sz="1800" dirty="0"/>
              <a:t>указывается код </a:t>
            </a:r>
            <a:r>
              <a:rPr lang="ru-RU" sz="1800" dirty="0" smtClean="0"/>
              <a:t>субсидии и назначение </a:t>
            </a:r>
            <a:r>
              <a:rPr lang="ru-RU" sz="1800" dirty="0"/>
              <a:t>платежа, общее для всего </a:t>
            </a:r>
            <a:r>
              <a:rPr lang="ru-RU" sz="1800" dirty="0" smtClean="0"/>
              <a:t>документа;</a:t>
            </a:r>
            <a:endParaRPr lang="ru-RU" sz="1800" dirty="0"/>
          </a:p>
        </p:txBody>
      </p:sp>
    </p:spTree>
    <p:extLst>
      <p:ext uri="{BB962C8B-B14F-4D97-AF65-F5344CB8AC3E}">
        <p14:creationId xmlns:p14="http://schemas.microsoft.com/office/powerpoint/2010/main" val="169240881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fld id="{6CFFCC01-7066-4CD9-9DA1-83E6E175B465}" type="slidenum">
              <a:rPr lang="ru-RU" altLang="ru-RU" smtClean="0"/>
              <a:pPr/>
              <a:t>14</a:t>
            </a:fld>
            <a:endParaRPr lang="ru-RU" altLang="ru-RU" dirty="0"/>
          </a:p>
        </p:txBody>
      </p:sp>
      <p:graphicFrame>
        <p:nvGraphicFramePr>
          <p:cNvPr id="4" name="Объект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884807050"/>
              </p:ext>
            </p:extLst>
          </p:nvPr>
        </p:nvGraphicFramePr>
        <p:xfrm>
          <a:off x="1368425" y="1353312"/>
          <a:ext cx="9456738" cy="482803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99" name="Лист" r:id="rId3" imgW="9456382" imgH="5638896" progId="Excel.Sheet.8">
                  <p:embed/>
                </p:oleObj>
              </mc:Choice>
              <mc:Fallback>
                <p:oleObj name="Лист" r:id="rId3" imgW="9456382" imgH="5638896" progId="Excel.Sheet.8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368425" y="1353312"/>
                        <a:ext cx="9456738" cy="4828032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1360214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Номер слайда 2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15</a:t>
            </a:fld>
            <a:endParaRPr lang="en-US"/>
          </a:p>
        </p:txBody>
      </p:sp>
      <p:sp>
        <p:nvSpPr>
          <p:cNvPr id="4" name="Прямоугольник 3"/>
          <p:cNvSpPr/>
          <p:nvPr/>
        </p:nvSpPr>
        <p:spPr>
          <a:xfrm>
            <a:off x="1453896" y="1020747"/>
            <a:ext cx="10195560" cy="55092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600" b="1" dirty="0">
                <a:hlinkClick r:id="rId2"/>
              </a:rPr>
              <a:t>Раздел 2</a:t>
            </a:r>
            <a:r>
              <a:rPr lang="ru-RU" sz="1600" b="1" dirty="0"/>
              <a:t> "Реквизиты документа-основания" </a:t>
            </a:r>
            <a:endParaRPr lang="ru-RU" sz="1600" b="1" dirty="0" smtClean="0"/>
          </a:p>
          <a:p>
            <a:r>
              <a:rPr lang="ru-RU" sz="1600" dirty="0" smtClean="0"/>
              <a:t>в </a:t>
            </a:r>
            <a:r>
              <a:rPr lang="ru-RU" sz="1600" dirty="0"/>
              <a:t>графах 1, 2, 3, 4 указываются, соответственно, вид, номер, дата, предмет (краткое содержание) документа-основания (государственный контракт, договор, соглашение) и (или) документа, подтверждающего возникновение денежного обязательства (счет, накладная, </a:t>
            </a:r>
            <a:r>
              <a:rPr lang="ru-RU" sz="1600" dirty="0" smtClean="0"/>
              <a:t>акт, </a:t>
            </a:r>
            <a:r>
              <a:rPr lang="ru-RU" sz="1600" dirty="0"/>
              <a:t>другое).</a:t>
            </a:r>
          </a:p>
          <a:p>
            <a:r>
              <a:rPr lang="ru-RU" sz="1600" b="1" dirty="0">
                <a:hlinkClick r:id="rId3"/>
              </a:rPr>
              <a:t>Раздел 3</a:t>
            </a:r>
            <a:r>
              <a:rPr lang="ru-RU" sz="1600" b="1" dirty="0"/>
              <a:t> "Реквизиты контрагента" </a:t>
            </a:r>
            <a:endParaRPr lang="ru-RU" sz="1600" b="1" dirty="0" smtClean="0"/>
          </a:p>
          <a:p>
            <a:r>
              <a:rPr lang="ru-RU" sz="1600" dirty="0" smtClean="0"/>
              <a:t>в </a:t>
            </a:r>
            <a:r>
              <a:rPr lang="ru-RU" sz="1600" dirty="0"/>
              <a:t>графах 1, 2, 3, 4, 5 - соответственно, наименование (фамилия, имя, отчество - для физического лица</a:t>
            </a:r>
            <a:r>
              <a:rPr lang="ru-RU" sz="1600" dirty="0" smtClean="0"/>
              <a:t>), </a:t>
            </a:r>
            <a:r>
              <a:rPr lang="ru-RU" sz="1600" dirty="0"/>
              <a:t>ИНН, КПП, номер лицевого счета, номер банковского счета контрагента.</a:t>
            </a:r>
          </a:p>
          <a:p>
            <a:r>
              <a:rPr lang="ru-RU" sz="1600" dirty="0" smtClean="0"/>
              <a:t>в </a:t>
            </a:r>
            <a:r>
              <a:rPr lang="ru-RU" sz="1600" dirty="0"/>
              <a:t>графах 6, 7, 8 - наименование, БИК, номер корреспондентского счета банка, в котором открыт счет контрагента.</a:t>
            </a:r>
          </a:p>
          <a:p>
            <a:r>
              <a:rPr lang="ru-RU" sz="1600" b="1" dirty="0">
                <a:hlinkClick r:id="rId4"/>
              </a:rPr>
              <a:t>Раздел 4</a:t>
            </a:r>
            <a:r>
              <a:rPr lang="ru-RU" sz="1600" b="1" dirty="0"/>
              <a:t> "Реквизиты налоговых платежей" </a:t>
            </a:r>
          </a:p>
          <a:p>
            <a:r>
              <a:rPr lang="ru-RU" sz="1600" dirty="0"/>
              <a:t>в графе 1 - статус плательщика;</a:t>
            </a:r>
          </a:p>
          <a:p>
            <a:r>
              <a:rPr lang="ru-RU" sz="1600" dirty="0"/>
              <a:t>в графах 2, 3 - соответственно, коды бюджетной классификации и </a:t>
            </a:r>
            <a:r>
              <a:rPr lang="ru-RU" sz="1600" dirty="0" smtClean="0"/>
              <a:t>ОКТМО;</a:t>
            </a:r>
            <a:endParaRPr lang="ru-RU" sz="1600" dirty="0"/>
          </a:p>
          <a:p>
            <a:r>
              <a:rPr lang="ru-RU" sz="1600" dirty="0"/>
              <a:t>в графах 4, 8 - соответственно, основание и тип платежа;</a:t>
            </a:r>
          </a:p>
          <a:p>
            <a:r>
              <a:rPr lang="ru-RU" sz="1600" dirty="0"/>
              <a:t>в графе 5 - период времени, за который исчисляется сумма налога, подлежащая уплате, или код таможенного органа;</a:t>
            </a:r>
          </a:p>
          <a:p>
            <a:r>
              <a:rPr lang="ru-RU" sz="1600" dirty="0"/>
              <a:t>в графе 6 - номер документа-основания на перечисление средств в оплату налоговых платежей или идентификатор сведений о физическом лице (далее - ИП) при условии указания в графе 1 настоящего раздела значения "19", в графе 7 - дата документа-основания на перечисление средств в оплату налоговых платежей.</a:t>
            </a:r>
          </a:p>
          <a:p>
            <a:r>
              <a:rPr lang="ru-RU" sz="1600" dirty="0">
                <a:hlinkClick r:id="rId4"/>
              </a:rPr>
              <a:t>Раздел 4</a:t>
            </a:r>
            <a:r>
              <a:rPr lang="ru-RU" sz="1600" dirty="0"/>
              <a:t> "Реквизиты налоговых платежей" Заявки на кассовый расход выводится на бумажный носитель и формируется в электронном виде при перечислении средств в оплату налоговых и иных платежей в бюджеты бюджетной системы Российской Федерации.</a:t>
            </a:r>
          </a:p>
        </p:txBody>
      </p:sp>
    </p:spTree>
    <p:extLst>
      <p:ext uri="{BB962C8B-B14F-4D97-AF65-F5344CB8AC3E}">
        <p14:creationId xmlns:p14="http://schemas.microsoft.com/office/powerpoint/2010/main" val="93606936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fld id="{6CFFCC01-7066-4CD9-9DA1-83E6E175B465}" type="slidenum">
              <a:rPr lang="ru-RU" altLang="ru-RU" smtClean="0"/>
              <a:pPr/>
              <a:t>16</a:t>
            </a:fld>
            <a:endParaRPr lang="ru-RU" altLang="ru-RU" dirty="0"/>
          </a:p>
        </p:txBody>
      </p:sp>
      <p:graphicFrame>
        <p:nvGraphicFramePr>
          <p:cNvPr id="5" name="Объект 4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430340038"/>
              </p:ext>
            </p:extLst>
          </p:nvPr>
        </p:nvGraphicFramePr>
        <p:xfrm>
          <a:off x="1368425" y="1271016"/>
          <a:ext cx="9456738" cy="493452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123" name="Лист" r:id="rId3" imgW="9456382" imgH="5555088" progId="Excel.Sheet.8">
                  <p:embed/>
                </p:oleObj>
              </mc:Choice>
              <mc:Fallback>
                <p:oleObj name="Лист" r:id="rId3" imgW="9456382" imgH="5555088" progId="Excel.Sheet.8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368425" y="1271016"/>
                        <a:ext cx="9456738" cy="4934522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493954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Номер слайда 2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17</a:t>
            </a:fld>
            <a:endParaRPr lang="en-US"/>
          </a:p>
        </p:txBody>
      </p:sp>
      <p:sp>
        <p:nvSpPr>
          <p:cNvPr id="5" name="Прямоугольник 4"/>
          <p:cNvSpPr/>
          <p:nvPr/>
        </p:nvSpPr>
        <p:spPr>
          <a:xfrm>
            <a:off x="1636776" y="1100614"/>
            <a:ext cx="9747504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b="1" dirty="0">
                <a:hlinkClick r:id="rId2"/>
              </a:rPr>
              <a:t>Раздел 5</a:t>
            </a:r>
            <a:r>
              <a:rPr lang="ru-RU" sz="2000" b="1" dirty="0"/>
              <a:t> "Расшифровка заявки на кассовый расход" </a:t>
            </a:r>
            <a:endParaRPr lang="ru-RU" sz="2000" b="1" dirty="0" smtClean="0"/>
          </a:p>
          <a:p>
            <a:r>
              <a:rPr lang="ru-RU" sz="2000" dirty="0" smtClean="0"/>
              <a:t>в </a:t>
            </a:r>
            <a:r>
              <a:rPr lang="ru-RU" sz="2000" dirty="0"/>
              <a:t>графе "Код по БК"  - указывается код по бюджетной классификации;</a:t>
            </a:r>
          </a:p>
          <a:p>
            <a:r>
              <a:rPr lang="ru-RU" sz="2000" dirty="0"/>
              <a:t>в соответствующем поле Графа 2 указывается вид средств "Средства юридических лиц</a:t>
            </a:r>
          </a:p>
          <a:p>
            <a:r>
              <a:rPr lang="ru-RU" sz="2000" dirty="0"/>
              <a:t>в графе 4 - коды бюджетной классификации, по которым должно осуществляться зачисление средств, если получателем платежа является контрагент, соответствующий лицевой счет которого открыт в Управлении;</a:t>
            </a:r>
          </a:p>
          <a:p>
            <a:r>
              <a:rPr lang="ru-RU" sz="2000" dirty="0"/>
              <a:t>в графе 5 – Код субсидии;</a:t>
            </a:r>
          </a:p>
          <a:p>
            <a:r>
              <a:rPr lang="ru-RU" sz="2000" dirty="0"/>
              <a:t>в графах 6-  сумма в валюте Заявки </a:t>
            </a:r>
          </a:p>
        </p:txBody>
      </p:sp>
    </p:spTree>
    <p:extLst>
      <p:ext uri="{BB962C8B-B14F-4D97-AF65-F5344CB8AC3E}">
        <p14:creationId xmlns:p14="http://schemas.microsoft.com/office/powerpoint/2010/main" val="405388600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Текст 6"/>
          <p:cNvSpPr>
            <a:spLocks noGrp="1"/>
          </p:cNvSpPr>
          <p:nvPr>
            <p:ph type="body" idx="1"/>
          </p:nvPr>
        </p:nvSpPr>
        <p:spPr>
          <a:xfrm>
            <a:off x="838200" y="1298449"/>
            <a:ext cx="10515600" cy="4745736"/>
          </a:xfrm>
        </p:spPr>
        <p:txBody>
          <a:bodyPr/>
          <a:lstStyle/>
          <a:p>
            <a:pPr marL="0" lvl="0" indent="0" algn="ctr">
              <a:lnSpc>
                <a:spcPct val="100000"/>
              </a:lnSpc>
              <a:spcBef>
                <a:spcPct val="20000"/>
              </a:spcBef>
              <a:buClr>
                <a:srgbClr val="31B6FD"/>
              </a:buClr>
              <a:buSzPct val="100000"/>
              <a:buNone/>
            </a:pPr>
            <a:r>
              <a:rPr lang="ru-RU" sz="3000" b="1" kern="1200" dirty="0">
                <a:solidFill>
                  <a:srgbClr val="FF0000"/>
                </a:solidFill>
                <a:latin typeface="+mn-lt"/>
                <a:ea typeface="+mn-ea"/>
                <a:cs typeface="Arial" pitchFamily="34" charset="0"/>
              </a:rPr>
              <a:t>Целевые расходы Учреждений </a:t>
            </a:r>
          </a:p>
          <a:p>
            <a:pPr marL="0" lvl="0" indent="0" algn="ctr">
              <a:lnSpc>
                <a:spcPct val="100000"/>
              </a:lnSpc>
              <a:spcBef>
                <a:spcPct val="20000"/>
              </a:spcBef>
              <a:buClr>
                <a:srgbClr val="31B6FD"/>
              </a:buClr>
              <a:buSzPct val="100000"/>
              <a:buNone/>
            </a:pPr>
            <a:r>
              <a:rPr lang="ru-RU" sz="3000" b="1" kern="1200" dirty="0">
                <a:solidFill>
                  <a:srgbClr val="FF0000"/>
                </a:solidFill>
                <a:latin typeface="+mn-lt"/>
                <a:ea typeface="+mn-ea"/>
                <a:cs typeface="Arial" pitchFamily="34" charset="0"/>
              </a:rPr>
              <a:t>осуществляются после проверки: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Clr>
                <a:srgbClr val="31B6FD"/>
              </a:buClr>
              <a:buSzPct val="100000"/>
              <a:buNone/>
            </a:pPr>
            <a:endParaRPr lang="ru-RU" sz="1900" kern="1200" dirty="0">
              <a:solidFill>
                <a:prstClr val="black"/>
              </a:solidFill>
              <a:latin typeface="+mn-lt"/>
              <a:ea typeface="+mn-ea"/>
              <a:cs typeface="Arial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Clr>
                <a:srgbClr val="31B6FD"/>
              </a:buClr>
              <a:buSzPct val="100000"/>
              <a:buNone/>
            </a:pPr>
            <a:r>
              <a:rPr lang="ru-RU" sz="2200" b="1" kern="1200" dirty="0">
                <a:solidFill>
                  <a:prstClr val="black"/>
                </a:solidFill>
                <a:latin typeface="+mn-lt"/>
                <a:ea typeface="+mn-ea"/>
                <a:cs typeface="Arial" pitchFamily="34" charset="0"/>
              </a:rPr>
              <a:t>           -   документов, подтверждающих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Clr>
                <a:srgbClr val="31B6FD"/>
              </a:buClr>
              <a:buSzPct val="100000"/>
              <a:buNone/>
            </a:pPr>
            <a:r>
              <a:rPr lang="ru-RU" sz="2200" b="1" kern="1200" dirty="0">
                <a:solidFill>
                  <a:prstClr val="black"/>
                </a:solidFill>
                <a:latin typeface="+mn-lt"/>
                <a:ea typeface="+mn-ea"/>
                <a:cs typeface="Arial" pitchFamily="34" charset="0"/>
              </a:rPr>
              <a:t>               возникновение денежных обязательств;</a:t>
            </a:r>
          </a:p>
          <a:p>
            <a:pPr marL="274320" lvl="0" indent="-274320">
              <a:lnSpc>
                <a:spcPct val="100000"/>
              </a:lnSpc>
              <a:spcBef>
                <a:spcPct val="20000"/>
              </a:spcBef>
              <a:buClr>
                <a:srgbClr val="31B6FD"/>
              </a:buClr>
              <a:buSzPct val="100000"/>
              <a:buFontTx/>
              <a:buChar char="-"/>
            </a:pPr>
            <a:endParaRPr lang="ru-RU" sz="2200" b="1" kern="1200" dirty="0">
              <a:solidFill>
                <a:prstClr val="black"/>
              </a:solidFill>
              <a:latin typeface="+mn-lt"/>
              <a:ea typeface="+mn-ea"/>
              <a:cs typeface="Arial" pitchFamily="34" charset="0"/>
            </a:endParaRP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Clr>
                <a:srgbClr val="31B6FD"/>
              </a:buClr>
              <a:buSzPct val="100000"/>
              <a:buNone/>
            </a:pPr>
            <a:r>
              <a:rPr lang="ru-RU" sz="2200" b="1" kern="1200" dirty="0">
                <a:solidFill>
                  <a:prstClr val="black"/>
                </a:solidFill>
                <a:latin typeface="+mn-lt"/>
                <a:ea typeface="+mn-ea"/>
                <a:cs typeface="Arial" pitchFamily="34" charset="0"/>
              </a:rPr>
              <a:t>           -   соответствия содержания операции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Clr>
                <a:srgbClr val="31B6FD"/>
              </a:buClr>
              <a:buSzPct val="100000"/>
              <a:buNone/>
            </a:pPr>
            <a:r>
              <a:rPr lang="ru-RU" sz="2200" b="1" kern="1200" dirty="0">
                <a:solidFill>
                  <a:prstClr val="black"/>
                </a:solidFill>
                <a:latin typeface="+mn-lt"/>
                <a:ea typeface="+mn-ea"/>
                <a:cs typeface="Arial" pitchFamily="34" charset="0"/>
              </a:rPr>
              <a:t>               коду видов расходов и целям предоставления субсидий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Clr>
                <a:srgbClr val="31B6FD"/>
              </a:buClr>
              <a:buSzPct val="100000"/>
              <a:buNone/>
            </a:pPr>
            <a:r>
              <a:rPr lang="ru-RU" sz="2200" b="1" kern="1200" dirty="0">
                <a:solidFill>
                  <a:prstClr val="black"/>
                </a:solidFill>
                <a:latin typeface="+mn-lt"/>
                <a:ea typeface="+mn-ea"/>
                <a:cs typeface="Arial" pitchFamily="34" charset="0"/>
              </a:rPr>
              <a:t>               на иные цели и субсидий на осуществление </a:t>
            </a:r>
          </a:p>
          <a:p>
            <a:pPr marL="0" lvl="0" indent="0">
              <a:lnSpc>
                <a:spcPct val="100000"/>
              </a:lnSpc>
              <a:spcBef>
                <a:spcPct val="20000"/>
              </a:spcBef>
              <a:buClr>
                <a:srgbClr val="31B6FD"/>
              </a:buClr>
              <a:buSzPct val="100000"/>
              <a:buNone/>
            </a:pPr>
            <a:r>
              <a:rPr lang="ru-RU" sz="2200" b="1" kern="1200" dirty="0">
                <a:solidFill>
                  <a:prstClr val="black"/>
                </a:solidFill>
                <a:latin typeface="+mn-lt"/>
                <a:ea typeface="+mn-ea"/>
                <a:cs typeface="Arial" pitchFamily="34" charset="0"/>
              </a:rPr>
              <a:t>               капитальных вложений.</a:t>
            </a:r>
          </a:p>
          <a:p>
            <a:pPr marL="114300" indent="0">
              <a:buNone/>
            </a:pPr>
            <a:endParaRPr lang="ru-RU" sz="1400" dirty="0">
              <a:solidFill>
                <a:srgbClr val="0070C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Номер слайда 4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094970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19</a:t>
            </a:fld>
            <a:endParaRPr lang="en-US"/>
          </a:p>
        </p:txBody>
      </p:sp>
      <p:sp>
        <p:nvSpPr>
          <p:cNvPr id="4" name="Прямоугольник 3"/>
          <p:cNvSpPr/>
          <p:nvPr/>
        </p:nvSpPr>
        <p:spPr>
          <a:xfrm>
            <a:off x="4812792" y="753374"/>
            <a:ext cx="6096000" cy="707886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sz="2000" b="1" dirty="0">
                <a:solidFill>
                  <a:srgbClr val="FF0000"/>
                </a:solidFill>
                <a:cs typeface="Arial" pitchFamily="34" charset="0"/>
              </a:rPr>
              <a:t>Управление проверяет Заявку на наличие в ней следующих реквизитов и показателей: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1362456" y="1594173"/>
            <a:ext cx="10405872" cy="48603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ru-RU" sz="1600" b="1" dirty="0">
                <a:solidFill>
                  <a:schemeClr val="tx1"/>
                </a:solidFill>
                <a:cs typeface="Arial" pitchFamily="34" charset="0"/>
              </a:rPr>
              <a:t>1) наличие указанного (</a:t>
            </a:r>
            <a:r>
              <a:rPr lang="ru-RU" sz="1600" b="1" dirty="0" err="1">
                <a:solidFill>
                  <a:schemeClr val="tx1"/>
                </a:solidFill>
                <a:cs typeface="Arial" pitchFamily="34" charset="0"/>
              </a:rPr>
              <a:t>ых</a:t>
            </a:r>
            <a:r>
              <a:rPr lang="ru-RU" sz="1600" b="1" dirty="0">
                <a:solidFill>
                  <a:schemeClr val="tx1"/>
                </a:solidFill>
                <a:cs typeface="Arial" pitchFamily="34" charset="0"/>
              </a:rPr>
              <a:t>) в Заявке кода (кодов) видов расходов бюджета и кода целевой субсидии в Сведениях;</a:t>
            </a:r>
          </a:p>
          <a:p>
            <a:pPr>
              <a:lnSpc>
                <a:spcPct val="130000"/>
              </a:lnSpc>
            </a:pPr>
            <a:r>
              <a:rPr lang="ru-RU" sz="1600" b="1" dirty="0">
                <a:solidFill>
                  <a:schemeClr val="tx1"/>
                </a:solidFill>
                <a:cs typeface="Arial" pitchFamily="34" charset="0"/>
              </a:rPr>
              <a:t>2) соответствие указанного в Заявке кода видов расходов коду видов расходов, указанному в Сведениях по соответствующему коду целевой субсидии;</a:t>
            </a:r>
          </a:p>
          <a:p>
            <a:pPr>
              <a:lnSpc>
                <a:spcPct val="130000"/>
              </a:lnSpc>
            </a:pPr>
            <a:r>
              <a:rPr lang="ru-RU" sz="1600" b="1" dirty="0">
                <a:solidFill>
                  <a:schemeClr val="tx1"/>
                </a:solidFill>
                <a:cs typeface="Arial" pitchFamily="34" charset="0"/>
              </a:rPr>
              <a:t>3) соответствие указанного в Заявке кода видов расходов текстовому назначению платежа, исходя из содержания текста назначения платежа, в соответствии с Указаниями о порядке применения бюджетной классификации Российской Федерации, утвержденными Министерством финансов Российской Федерации; </a:t>
            </a:r>
          </a:p>
          <a:p>
            <a:pPr>
              <a:lnSpc>
                <a:spcPct val="130000"/>
              </a:lnSpc>
            </a:pPr>
            <a:r>
              <a:rPr lang="ru-RU" sz="1600" b="1" dirty="0">
                <a:solidFill>
                  <a:schemeClr val="tx1"/>
                </a:solidFill>
                <a:cs typeface="Arial" pitchFamily="34" charset="0"/>
              </a:rPr>
              <a:t>4) соответствие содержания операции по оплате денежных обязательств на поставки товаров, выполнение работ, оказание услуг, аренды, исходя из документа-основания, коду видов расходов и содержанию текста назначения платежа, указанным в Заявке;</a:t>
            </a:r>
          </a:p>
          <a:p>
            <a:pPr>
              <a:lnSpc>
                <a:spcPct val="130000"/>
              </a:lnSpc>
            </a:pPr>
            <a:r>
              <a:rPr lang="ru-RU" sz="1600" b="1" dirty="0">
                <a:solidFill>
                  <a:schemeClr val="tx1"/>
                </a:solidFill>
                <a:cs typeface="Arial" pitchFamily="34" charset="0"/>
              </a:rPr>
              <a:t>5) непревышение суммы, указанной в Заявке, над суммой остатка расходов по соответствующему коду видов расходов и соответствующему коду целевой субсидии, учтенным на отдельном лицевом счете;</a:t>
            </a:r>
          </a:p>
          <a:p>
            <a:pPr>
              <a:lnSpc>
                <a:spcPct val="130000"/>
              </a:lnSpc>
            </a:pPr>
            <a:r>
              <a:rPr lang="ru-RU" sz="1600" b="1" dirty="0">
                <a:solidFill>
                  <a:schemeClr val="tx1"/>
                </a:solidFill>
                <a:cs typeface="Arial" pitchFamily="34" charset="0"/>
              </a:rPr>
              <a:t>6) соответствие информации, указанной в Заявке, Сведениям;</a:t>
            </a:r>
          </a:p>
        </p:txBody>
      </p:sp>
    </p:spTree>
    <p:extLst>
      <p:ext uri="{BB962C8B-B14F-4D97-AF65-F5344CB8AC3E}">
        <p14:creationId xmlns:p14="http://schemas.microsoft.com/office/powerpoint/2010/main" val="398142414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>
          <a:xfrm>
            <a:off x="10947862" y="6356350"/>
            <a:ext cx="405938" cy="365125"/>
          </a:xfrm>
        </p:spPr>
        <p:txBody>
          <a:bodyPr/>
          <a:lstStyle/>
          <a:p>
            <a:fld id="{6CFFCC01-7066-4CD9-9DA1-83E6E175B465}" type="slidenum">
              <a:rPr lang="ru-RU" altLang="ru-RU" smtClean="0"/>
              <a:pPr/>
              <a:t>2</a:t>
            </a:fld>
            <a:endParaRPr lang="ru-RU" altLang="ru-RU" dirty="0"/>
          </a:p>
        </p:txBody>
      </p:sp>
      <p:sp>
        <p:nvSpPr>
          <p:cNvPr id="27" name="Прямоугольник 26"/>
          <p:cNvSpPr/>
          <p:nvPr/>
        </p:nvSpPr>
        <p:spPr>
          <a:xfrm>
            <a:off x="2276856" y="908085"/>
            <a:ext cx="8293608" cy="17543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ru-RU" sz="2400" b="1" i="1" dirty="0">
                <a:cs typeface="Aharoni" panose="02010803020104030203" pitchFamily="2" charset="-79"/>
              </a:rPr>
              <a:t>ПРИКАЗ КОМИТЕТА ФИНАНСОВ </a:t>
            </a:r>
          </a:p>
          <a:p>
            <a:pPr algn="ctr">
              <a:lnSpc>
                <a:spcPct val="150000"/>
              </a:lnSpc>
            </a:pPr>
            <a:r>
              <a:rPr lang="ru-RU" sz="2400" b="1" i="1" dirty="0">
                <a:cs typeface="Aharoni" panose="02010803020104030203" pitchFamily="2" charset="-79"/>
              </a:rPr>
              <a:t>АДМИНИСТРАЦИИ ВЕЛИКОГО </a:t>
            </a:r>
            <a:r>
              <a:rPr lang="ru-RU" sz="2400" b="1" i="1" dirty="0" smtClean="0">
                <a:cs typeface="Aharoni" panose="02010803020104030203" pitchFamily="2" charset="-79"/>
              </a:rPr>
              <a:t>НОВГОРОДА</a:t>
            </a:r>
            <a:r>
              <a:rPr lang="en-US" sz="2400" b="1" i="1" dirty="0" smtClean="0">
                <a:cs typeface="Aharoni" panose="02010803020104030203" pitchFamily="2" charset="-79"/>
              </a:rPr>
              <a:t> </a:t>
            </a:r>
            <a:r>
              <a:rPr lang="ru-RU" sz="2400" b="1" i="1" dirty="0" smtClean="0">
                <a:cs typeface="Aharoni" panose="02010803020104030203" pitchFamily="2" charset="-79"/>
              </a:rPr>
              <a:t>от </a:t>
            </a:r>
            <a:r>
              <a:rPr lang="en-US" sz="2400" b="1" i="1" dirty="0" smtClean="0">
                <a:solidFill>
                  <a:srgbClr val="FF0000"/>
                </a:solidFill>
                <a:cs typeface="Aharoni" panose="02010803020104030203" pitchFamily="2" charset="-79"/>
              </a:rPr>
              <a:t>27</a:t>
            </a:r>
            <a:r>
              <a:rPr lang="ru-RU" sz="2400" b="1" i="1" dirty="0" smtClean="0">
                <a:solidFill>
                  <a:srgbClr val="FF0000"/>
                </a:solidFill>
                <a:cs typeface="Aharoni" panose="02010803020104030203" pitchFamily="2" charset="-79"/>
              </a:rPr>
              <a:t>.1</a:t>
            </a:r>
            <a:r>
              <a:rPr lang="en-US" sz="2400" b="1" i="1" dirty="0">
                <a:solidFill>
                  <a:srgbClr val="FF0000"/>
                </a:solidFill>
                <a:cs typeface="Aharoni" panose="02010803020104030203" pitchFamily="2" charset="-79"/>
              </a:rPr>
              <a:t>1</a:t>
            </a:r>
            <a:r>
              <a:rPr lang="ru-RU" sz="2400" b="1" i="1" dirty="0">
                <a:solidFill>
                  <a:srgbClr val="FF0000"/>
                </a:solidFill>
                <a:cs typeface="Aharoni" panose="02010803020104030203" pitchFamily="2" charset="-79"/>
              </a:rPr>
              <a:t>.2019</a:t>
            </a:r>
            <a:r>
              <a:rPr lang="ru-RU" sz="2400" b="1" i="1" dirty="0">
                <a:cs typeface="Aharoni" panose="02010803020104030203" pitchFamily="2" charset="-79"/>
              </a:rPr>
              <a:t> №</a:t>
            </a:r>
            <a:r>
              <a:rPr lang="ru-RU" sz="2400" b="1" i="1" dirty="0">
                <a:solidFill>
                  <a:srgbClr val="FF0000"/>
                </a:solidFill>
                <a:cs typeface="Aharoni" panose="02010803020104030203" pitchFamily="2" charset="-79"/>
              </a:rPr>
              <a:t>3</a:t>
            </a:r>
            <a:r>
              <a:rPr lang="en-US" sz="2400" b="1" i="1" dirty="0">
                <a:solidFill>
                  <a:srgbClr val="FF0000"/>
                </a:solidFill>
                <a:cs typeface="Aharoni" panose="02010803020104030203" pitchFamily="2" charset="-79"/>
              </a:rPr>
              <a:t>3</a:t>
            </a:r>
            <a:r>
              <a:rPr lang="ru-RU" sz="2400" b="1" i="1" dirty="0">
                <a:solidFill>
                  <a:srgbClr val="FF0000"/>
                </a:solidFill>
                <a:cs typeface="Aharoni" panose="02010803020104030203" pitchFamily="2" charset="-79"/>
              </a:rPr>
              <a:t> </a:t>
            </a:r>
            <a:r>
              <a:rPr lang="ru-RU" sz="2400" b="1" i="1" dirty="0">
                <a:cs typeface="Aharoni" panose="02010803020104030203" pitchFamily="2" charset="-79"/>
              </a:rPr>
              <a:t>  </a:t>
            </a:r>
            <a:r>
              <a:rPr lang="ru-RU" sz="1800" b="1" i="1" dirty="0">
                <a:cs typeface="Aharoni" panose="02010803020104030203" pitchFamily="2" charset="-79"/>
              </a:rPr>
              <a:t>                    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1465413" y="3215368"/>
            <a:ext cx="8967891" cy="21698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ru-RU" sz="1800" b="1" dirty="0"/>
              <a:t>«Порядок санкционирования расходов муниципальных бюджетных и автономных учреждений Великого Новгорода, источником финансового обеспечения которых являются субсидии, полученные в соответствии  с абзацем вторым пункта 1 статьи 78.1 и пунктом 1 статьи 78.2 Бюджетного Кодекса Российской Федерации»</a:t>
            </a:r>
          </a:p>
        </p:txBody>
      </p:sp>
    </p:spTree>
    <p:extLst>
      <p:ext uri="{BB962C8B-B14F-4D97-AF65-F5344CB8AC3E}">
        <p14:creationId xmlns:p14="http://schemas.microsoft.com/office/powerpoint/2010/main" val="11519961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20</a:t>
            </a:fld>
            <a:endParaRPr lang="en-US"/>
          </a:p>
        </p:txBody>
      </p:sp>
      <p:sp>
        <p:nvSpPr>
          <p:cNvPr id="3" name="Прямоугольник 2"/>
          <p:cNvSpPr/>
          <p:nvPr/>
        </p:nvSpPr>
        <p:spPr>
          <a:xfrm>
            <a:off x="1664208" y="1196276"/>
            <a:ext cx="10195560" cy="50783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ru-RU" sz="1800" b="1" dirty="0">
                <a:solidFill>
                  <a:schemeClr val="tx1"/>
                </a:solidFill>
                <a:latin typeface="+mn-lt"/>
                <a:cs typeface="Arial" pitchFamily="34" charset="0"/>
              </a:rPr>
              <a:t>7) номера, даты и предмета договора (контракта), а также типа, номера и даты документа, подтверждающего возникновение денежного обязательства</a:t>
            </a:r>
            <a:endParaRPr lang="ru-RU" sz="1800" dirty="0">
              <a:solidFill>
                <a:schemeClr val="tx1"/>
              </a:solidFill>
              <a:latin typeface="+mn-lt"/>
              <a:cs typeface="Arial" pitchFamily="34" charset="0"/>
            </a:endParaRPr>
          </a:p>
          <a:p>
            <a:pPr>
              <a:lnSpc>
                <a:spcPct val="120000"/>
              </a:lnSpc>
            </a:pPr>
            <a:r>
              <a:rPr lang="ru-RU" sz="1800" dirty="0">
                <a:solidFill>
                  <a:schemeClr val="tx1"/>
                </a:solidFill>
                <a:latin typeface="+mn-lt"/>
                <a:cs typeface="Arial" pitchFamily="34" charset="0"/>
              </a:rPr>
              <a:t> </a:t>
            </a:r>
            <a:r>
              <a:rPr lang="ru-RU" sz="1800" b="1" dirty="0">
                <a:solidFill>
                  <a:schemeClr val="tx1"/>
                </a:solidFill>
                <a:latin typeface="+mn-lt"/>
                <a:cs typeface="Arial" pitchFamily="34" charset="0"/>
              </a:rPr>
              <a:t>- при поставке товаров </a:t>
            </a:r>
            <a:r>
              <a:rPr lang="ru-RU" sz="1800" dirty="0">
                <a:solidFill>
                  <a:schemeClr val="tx1"/>
                </a:solidFill>
                <a:latin typeface="+mn-lt"/>
                <a:cs typeface="Arial" pitchFamily="34" charset="0"/>
              </a:rPr>
              <a:t>–счета и (или) счета-фактуры;  накладной и (или) акта приемки-передачи;</a:t>
            </a:r>
          </a:p>
          <a:p>
            <a:pPr>
              <a:lnSpc>
                <a:spcPct val="120000"/>
              </a:lnSpc>
            </a:pPr>
            <a:r>
              <a:rPr lang="ru-RU" sz="1800" dirty="0">
                <a:solidFill>
                  <a:schemeClr val="tx1"/>
                </a:solidFill>
                <a:latin typeface="+mn-lt"/>
                <a:cs typeface="Arial" pitchFamily="34" charset="0"/>
              </a:rPr>
              <a:t> - </a:t>
            </a:r>
            <a:r>
              <a:rPr lang="ru-RU" sz="1800" b="1" dirty="0">
                <a:solidFill>
                  <a:schemeClr val="tx1"/>
                </a:solidFill>
                <a:latin typeface="+mn-lt"/>
                <a:cs typeface="Arial" pitchFamily="34" charset="0"/>
              </a:rPr>
              <a:t>при выполнении работ, оказании услуг </a:t>
            </a:r>
            <a:r>
              <a:rPr lang="ru-RU" sz="1800" dirty="0">
                <a:solidFill>
                  <a:schemeClr val="tx1"/>
                </a:solidFill>
                <a:latin typeface="+mn-lt"/>
                <a:cs typeface="Arial" pitchFamily="34" charset="0"/>
              </a:rPr>
              <a:t>- счета и (или) счета-фактуры,  акта выполненных работ (услуг);</a:t>
            </a:r>
          </a:p>
          <a:p>
            <a:pPr>
              <a:lnSpc>
                <a:spcPct val="120000"/>
              </a:lnSpc>
            </a:pPr>
            <a:r>
              <a:rPr lang="ru-RU" sz="1800" dirty="0">
                <a:solidFill>
                  <a:schemeClr val="tx1"/>
                </a:solidFill>
                <a:latin typeface="+mn-lt"/>
                <a:cs typeface="Arial" pitchFamily="34" charset="0"/>
              </a:rPr>
              <a:t> - </a:t>
            </a:r>
            <a:r>
              <a:rPr lang="ru-RU" sz="1800" b="1" dirty="0">
                <a:solidFill>
                  <a:schemeClr val="tx1"/>
                </a:solidFill>
                <a:latin typeface="+mn-lt"/>
                <a:cs typeface="Arial" pitchFamily="34" charset="0"/>
              </a:rPr>
              <a:t>при выполнении работ по капитальным ремонтам, строительству </a:t>
            </a:r>
            <a:r>
              <a:rPr lang="ru-RU" sz="1800" dirty="0">
                <a:solidFill>
                  <a:schemeClr val="tx1"/>
                </a:solidFill>
                <a:latin typeface="+mn-lt"/>
                <a:cs typeface="Arial" pitchFamily="34" charset="0"/>
              </a:rPr>
              <a:t>- счета и (или) счета-фактуры,  акта выполненных работ (форма № КС-2), справки о стоимости выполненных работ и затрат (форма № КС-3);</a:t>
            </a:r>
          </a:p>
          <a:p>
            <a:pPr>
              <a:lnSpc>
                <a:spcPct val="120000"/>
              </a:lnSpc>
            </a:pPr>
            <a:r>
              <a:rPr lang="ru-RU" sz="1800" dirty="0">
                <a:solidFill>
                  <a:schemeClr val="tx1"/>
                </a:solidFill>
                <a:latin typeface="+mn-lt"/>
                <a:cs typeface="Arial" pitchFamily="34" charset="0"/>
              </a:rPr>
              <a:t>- </a:t>
            </a:r>
            <a:r>
              <a:rPr lang="ru-RU" sz="1800" b="1" dirty="0">
                <a:solidFill>
                  <a:schemeClr val="tx1"/>
                </a:solidFill>
                <a:latin typeface="+mn-lt"/>
                <a:cs typeface="Arial" pitchFamily="34" charset="0"/>
              </a:rPr>
              <a:t>при выполнении работ, оказании услуг по договорам гражданско-правового характера</a:t>
            </a:r>
            <a:r>
              <a:rPr lang="ru-RU" sz="1800" dirty="0">
                <a:solidFill>
                  <a:schemeClr val="tx1"/>
                </a:solidFill>
                <a:latin typeface="+mn-lt"/>
                <a:cs typeface="Arial" pitchFamily="34" charset="0"/>
              </a:rPr>
              <a:t> – акта выполненных работ (услуг);</a:t>
            </a:r>
          </a:p>
          <a:p>
            <a:pPr>
              <a:lnSpc>
                <a:spcPct val="120000"/>
              </a:lnSpc>
            </a:pPr>
            <a:r>
              <a:rPr lang="ru-RU" sz="1800" dirty="0">
                <a:solidFill>
                  <a:schemeClr val="tx1"/>
                </a:solidFill>
                <a:latin typeface="+mn-lt"/>
                <a:cs typeface="Arial" pitchFamily="34" charset="0"/>
              </a:rPr>
              <a:t>- </a:t>
            </a:r>
            <a:r>
              <a:rPr lang="ru-RU" sz="1800" b="1" dirty="0">
                <a:solidFill>
                  <a:schemeClr val="tx1"/>
                </a:solidFill>
                <a:latin typeface="+mn-lt"/>
                <a:cs typeface="Arial" pitchFamily="34" charset="0"/>
              </a:rPr>
              <a:t>при исполнении судебного акта </a:t>
            </a:r>
            <a:r>
              <a:rPr lang="ru-RU" sz="1800" dirty="0">
                <a:solidFill>
                  <a:schemeClr val="tx1"/>
                </a:solidFill>
                <a:latin typeface="+mn-lt"/>
                <a:cs typeface="Arial" pitchFamily="34" charset="0"/>
              </a:rPr>
              <a:t>- исполнительного документа (исполнительный лист, судебный приказ);</a:t>
            </a:r>
          </a:p>
          <a:p>
            <a:pPr>
              <a:lnSpc>
                <a:spcPct val="120000"/>
              </a:lnSpc>
            </a:pPr>
            <a:r>
              <a:rPr lang="ru-RU" sz="1800" dirty="0">
                <a:solidFill>
                  <a:schemeClr val="tx1"/>
                </a:solidFill>
                <a:latin typeface="+mn-lt"/>
                <a:cs typeface="Arial" pitchFamily="34" charset="0"/>
              </a:rPr>
              <a:t>- </a:t>
            </a:r>
            <a:r>
              <a:rPr lang="ru-RU" sz="1800" b="1" dirty="0">
                <a:solidFill>
                  <a:schemeClr val="tx1"/>
                </a:solidFill>
                <a:latin typeface="+mn-lt"/>
                <a:cs typeface="Arial" pitchFamily="34" charset="0"/>
              </a:rPr>
              <a:t>иных документов</a:t>
            </a:r>
            <a:r>
              <a:rPr lang="ru-RU" sz="1800" dirty="0">
                <a:solidFill>
                  <a:schemeClr val="tx1"/>
                </a:solidFill>
                <a:latin typeface="+mn-lt"/>
                <a:cs typeface="Arial" pitchFamily="34" charset="0"/>
              </a:rPr>
              <a:t>, подтверждающих возникновение денежных обязательств, предусмотренных законодательством Российской Федерации.</a:t>
            </a:r>
          </a:p>
        </p:txBody>
      </p:sp>
    </p:spTree>
    <p:extLst>
      <p:ext uri="{BB962C8B-B14F-4D97-AF65-F5344CB8AC3E}">
        <p14:creationId xmlns:p14="http://schemas.microsoft.com/office/powerpoint/2010/main" val="413333378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21</a:t>
            </a:fld>
            <a:endParaRPr lang="en-US"/>
          </a:p>
        </p:txBody>
      </p:sp>
      <p:sp>
        <p:nvSpPr>
          <p:cNvPr id="3" name="Прямоугольник 2"/>
          <p:cNvSpPr/>
          <p:nvPr/>
        </p:nvSpPr>
        <p:spPr>
          <a:xfrm>
            <a:off x="1530096" y="1352401"/>
            <a:ext cx="9753600" cy="48013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800" b="1" dirty="0">
                <a:solidFill>
                  <a:srgbClr val="FF0000"/>
                </a:solidFill>
              </a:rPr>
              <a:t>Раздел 2 Заявки не заполняется, а подтверждающие документы не предоставляются  при осуществлении расходов </a:t>
            </a:r>
            <a:r>
              <a:rPr lang="ru-RU" sz="1800" b="1" dirty="0" smtClean="0">
                <a:solidFill>
                  <a:srgbClr val="FF0000"/>
                </a:solidFill>
              </a:rPr>
              <a:t>по</a:t>
            </a:r>
          </a:p>
          <a:p>
            <a:endParaRPr lang="ru-RU" sz="1800" dirty="0">
              <a:solidFill>
                <a:srgbClr val="FF0000"/>
              </a:solidFill>
            </a:endParaRPr>
          </a:p>
          <a:p>
            <a:pPr marL="285750" indent="-285750">
              <a:buFontTx/>
              <a:buChar char="-"/>
            </a:pPr>
            <a:r>
              <a:rPr lang="ru-RU" sz="1800" dirty="0" smtClean="0"/>
              <a:t>выплатам </a:t>
            </a:r>
            <a:r>
              <a:rPr lang="ru-RU" sz="1800" dirty="0"/>
              <a:t>физическим лицам по группе видов расходов </a:t>
            </a:r>
            <a:r>
              <a:rPr lang="ru-RU" sz="1800" dirty="0" smtClean="0"/>
              <a:t>100;</a:t>
            </a:r>
          </a:p>
          <a:p>
            <a:pPr marL="285750" indent="-285750">
              <a:buFontTx/>
              <a:buChar char="-"/>
            </a:pPr>
            <a:r>
              <a:rPr lang="ru-RU" sz="1800" dirty="0" smtClean="0"/>
              <a:t>социальным </a:t>
            </a:r>
            <a:r>
              <a:rPr lang="ru-RU" sz="1800" dirty="0"/>
              <a:t>выплатам </a:t>
            </a:r>
            <a:r>
              <a:rPr lang="ru-RU" sz="1800" dirty="0" smtClean="0"/>
              <a:t>населению;</a:t>
            </a:r>
          </a:p>
          <a:p>
            <a:pPr marL="285750" indent="-285750">
              <a:buFontTx/>
              <a:buChar char="-"/>
            </a:pPr>
            <a:r>
              <a:rPr lang="ru-RU" sz="1800" dirty="0" smtClean="0"/>
              <a:t>предоставлением </a:t>
            </a:r>
            <a:r>
              <a:rPr lang="ru-RU" sz="1800" dirty="0"/>
              <a:t>платежей, взносов, безвозмездных перечислений субъектам международного </a:t>
            </a:r>
            <a:r>
              <a:rPr lang="ru-RU" sz="1800" dirty="0" smtClean="0"/>
              <a:t>права;</a:t>
            </a:r>
          </a:p>
          <a:p>
            <a:pPr marL="285750" indent="-285750">
              <a:buFontTx/>
              <a:buChar char="-"/>
            </a:pPr>
            <a:r>
              <a:rPr lang="ru-RU" sz="1800" dirty="0" smtClean="0"/>
              <a:t>оплате </a:t>
            </a:r>
            <a:r>
              <a:rPr lang="ru-RU" sz="1800" dirty="0"/>
              <a:t>налогов и сборов, уплате штрафов, пеней за несвоевременную уплату налогов и </a:t>
            </a:r>
            <a:r>
              <a:rPr lang="ru-RU" sz="1800" dirty="0" smtClean="0"/>
              <a:t>сборов;</a:t>
            </a:r>
          </a:p>
          <a:p>
            <a:pPr marL="285750" indent="-285750">
              <a:buFontTx/>
              <a:buChar char="-"/>
            </a:pPr>
            <a:r>
              <a:rPr lang="ru-RU" sz="1800" dirty="0" smtClean="0"/>
              <a:t>оплате </a:t>
            </a:r>
            <a:r>
              <a:rPr lang="ru-RU" sz="1800" dirty="0"/>
              <a:t>расходов за содержание и ремонт жилого помещения и предоставление коммунальных услуг (в жилых помещениях</a:t>
            </a:r>
            <a:r>
              <a:rPr lang="ru-RU" sz="1800" dirty="0" smtClean="0"/>
              <a:t>).</a:t>
            </a:r>
          </a:p>
          <a:p>
            <a:endParaRPr lang="ru-RU" sz="1800" dirty="0"/>
          </a:p>
          <a:p>
            <a:r>
              <a:rPr lang="ru-RU" sz="1800" dirty="0" smtClean="0"/>
              <a:t>	При </a:t>
            </a:r>
            <a:r>
              <a:rPr lang="ru-RU" sz="1800" dirty="0"/>
              <a:t>оплате вышеперечисленных денежных обязательств  (кроме выплат физическим лицам по группе видов расходов 100 и оплате налогов и сборов, уплате штрафов, пеней за несвоевременную уплату налогов и сборов </a:t>
            </a:r>
            <a:r>
              <a:rPr lang="ru-RU" sz="1800" dirty="0">
                <a:solidFill>
                  <a:srgbClr val="FF0000"/>
                </a:solidFill>
              </a:rPr>
              <a:t>в графе Назначение платежа раздела 1 Заявки на кассовый расход </a:t>
            </a:r>
            <a:r>
              <a:rPr lang="ru-RU" sz="1800" dirty="0"/>
              <a:t>указывается ссылка на нормативные документы и (или) соглашения (договора), служащие основанием для перечисления.</a:t>
            </a:r>
          </a:p>
        </p:txBody>
      </p:sp>
    </p:spTree>
    <p:extLst>
      <p:ext uri="{BB962C8B-B14F-4D97-AF65-F5344CB8AC3E}">
        <p14:creationId xmlns:p14="http://schemas.microsoft.com/office/powerpoint/2010/main" val="125266553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Текст 3"/>
          <p:cNvSpPr>
            <a:spLocks noGrp="1"/>
          </p:cNvSpPr>
          <p:nvPr>
            <p:ph type="body" idx="1"/>
          </p:nvPr>
        </p:nvSpPr>
        <p:spPr>
          <a:xfrm>
            <a:off x="1033272" y="402336"/>
            <a:ext cx="11061192" cy="5463376"/>
          </a:xfrm>
        </p:spPr>
        <p:txBody>
          <a:bodyPr/>
          <a:lstStyle/>
          <a:p>
            <a:pPr marL="114300" indent="0" algn="ctr">
              <a:spcBef>
                <a:spcPts val="0"/>
              </a:spcBef>
              <a:buNone/>
            </a:pPr>
            <a:r>
              <a:rPr lang="ru-RU" sz="2000" b="1" dirty="0" smtClean="0">
                <a:solidFill>
                  <a:srgbClr val="FF0000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" panose="020B0604020202020204" pitchFamily="34" charset="0"/>
              </a:rPr>
              <a:t>Капитальный ремонт, </a:t>
            </a:r>
          </a:p>
          <a:p>
            <a:pPr marL="114300" indent="0" algn="ctr">
              <a:spcBef>
                <a:spcPts val="0"/>
              </a:spcBef>
              <a:buNone/>
            </a:pPr>
            <a:r>
              <a:rPr lang="ru-RU" sz="2000" b="1" dirty="0" smtClean="0">
                <a:solidFill>
                  <a:srgbClr val="FF0000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" panose="020B0604020202020204" pitchFamily="34" charset="0"/>
              </a:rPr>
              <a:t>объекты капитального строительства,</a:t>
            </a:r>
          </a:p>
          <a:p>
            <a:pPr marL="114300" indent="0" algn="ctr">
              <a:spcBef>
                <a:spcPts val="0"/>
              </a:spcBef>
              <a:buNone/>
            </a:pPr>
            <a:r>
              <a:rPr lang="ru-RU" sz="2000" b="1" dirty="0" smtClean="0">
                <a:solidFill>
                  <a:srgbClr val="FF0000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" panose="020B0604020202020204" pitchFamily="34" charset="0"/>
              </a:rPr>
              <a:t>приобретение объектов недвижимого имущества</a:t>
            </a:r>
          </a:p>
          <a:p>
            <a:pPr marL="114300" indent="0" algn="ctr">
              <a:spcBef>
                <a:spcPts val="0"/>
              </a:spcBef>
              <a:buNone/>
            </a:pPr>
            <a:endParaRPr lang="ru-RU" sz="2000" b="1" dirty="0" smtClean="0">
              <a:solidFill>
                <a:srgbClr val="FF0000"/>
              </a:solidFill>
              <a:latin typeface="Arial" panose="020B0604020202020204" pitchFamily="34" charset="0"/>
              <a:ea typeface="Arial Unicode MS" panose="020B0604020202020204" pitchFamily="34" charset="-128"/>
              <a:cs typeface="Arial" panose="020B0604020202020204" pitchFamily="34" charset="0"/>
            </a:endParaRPr>
          </a:p>
          <a:p>
            <a:pPr marL="114300" indent="0" algn="just">
              <a:lnSpc>
                <a:spcPct val="100000"/>
              </a:lnSpc>
              <a:spcBef>
                <a:spcPts val="0"/>
              </a:spcBef>
              <a:buNone/>
            </a:pPr>
            <a:r>
              <a:rPr lang="ru-RU" sz="1600" b="1" dirty="0" smtClean="0">
                <a:solidFill>
                  <a:schemeClr val="tx1"/>
                </a:solidFill>
                <a:latin typeface="+mn-lt"/>
                <a:ea typeface="Arial Unicode MS" panose="020B0604020202020204" pitchFamily="34" charset="-128"/>
                <a:cs typeface="Arial" panose="020B0604020202020204" pitchFamily="34" charset="0"/>
              </a:rPr>
              <a:t>Организация, осуществляющая строительный контроль:</a:t>
            </a:r>
          </a:p>
          <a:p>
            <a:pPr algn="just">
              <a:lnSpc>
                <a:spcPct val="100000"/>
              </a:lnSpc>
              <a:spcBef>
                <a:spcPts val="0"/>
              </a:spcBef>
            </a:pPr>
            <a:r>
              <a:rPr lang="ru-RU" sz="1600" dirty="0" smtClean="0">
                <a:solidFill>
                  <a:schemeClr val="tx1"/>
                </a:solidFill>
                <a:latin typeface="+mn-lt"/>
              </a:rPr>
              <a:t>муниципальное казенное учреждение </a:t>
            </a:r>
            <a:r>
              <a:rPr lang="ru-RU" sz="1600" dirty="0">
                <a:solidFill>
                  <a:schemeClr val="tx1"/>
                </a:solidFill>
                <a:latin typeface="+mn-lt"/>
              </a:rPr>
              <a:t>Великого Новгорода «Управление капитального строительства</a:t>
            </a:r>
            <a:r>
              <a:rPr lang="ru-RU" sz="1600" dirty="0" smtClean="0">
                <a:solidFill>
                  <a:schemeClr val="tx1"/>
                </a:solidFill>
                <a:latin typeface="+mn-lt"/>
              </a:rPr>
              <a:t>»;</a:t>
            </a:r>
          </a:p>
          <a:p>
            <a:pPr algn="just">
              <a:lnSpc>
                <a:spcPct val="100000"/>
              </a:lnSpc>
              <a:spcBef>
                <a:spcPts val="0"/>
              </a:spcBef>
            </a:pPr>
            <a:r>
              <a:rPr lang="ru-RU" sz="1600" dirty="0" smtClean="0">
                <a:solidFill>
                  <a:schemeClr val="tx1"/>
                </a:solidFill>
                <a:latin typeface="+mn-lt"/>
              </a:rPr>
              <a:t>муниципальное казенное учреждение </a:t>
            </a:r>
            <a:r>
              <a:rPr lang="ru-RU" sz="1600" dirty="0">
                <a:solidFill>
                  <a:schemeClr val="tx1"/>
                </a:solidFill>
                <a:latin typeface="+mn-lt"/>
              </a:rPr>
              <a:t>Великого Новгорода «Городское хозяйство</a:t>
            </a:r>
            <a:r>
              <a:rPr lang="ru-RU" sz="1600" dirty="0" smtClean="0">
                <a:solidFill>
                  <a:schemeClr val="tx1"/>
                </a:solidFill>
                <a:latin typeface="+mn-lt"/>
              </a:rPr>
              <a:t>»;</a:t>
            </a:r>
          </a:p>
          <a:p>
            <a:pPr algn="just">
              <a:lnSpc>
                <a:spcPct val="100000"/>
              </a:lnSpc>
              <a:spcBef>
                <a:spcPts val="0"/>
              </a:spcBef>
            </a:pPr>
            <a:r>
              <a:rPr lang="ru-RU" sz="1600" dirty="0" smtClean="0">
                <a:solidFill>
                  <a:schemeClr val="tx1"/>
                </a:solidFill>
                <a:latin typeface="+mn-lt"/>
              </a:rPr>
              <a:t>государственное бюджетное учреждение </a:t>
            </a:r>
            <a:r>
              <a:rPr lang="ru-RU" sz="1600" dirty="0">
                <a:solidFill>
                  <a:schemeClr val="tx1"/>
                </a:solidFill>
                <a:latin typeface="+mn-lt"/>
              </a:rPr>
              <a:t>«Управление </a:t>
            </a:r>
            <a:r>
              <a:rPr lang="ru-RU" sz="1600" dirty="0" smtClean="0">
                <a:solidFill>
                  <a:schemeClr val="tx1"/>
                </a:solidFill>
                <a:latin typeface="+mn-lt"/>
              </a:rPr>
              <a:t>капитального </a:t>
            </a:r>
            <a:r>
              <a:rPr lang="ru-RU" sz="1600" dirty="0">
                <a:solidFill>
                  <a:schemeClr val="tx1"/>
                </a:solidFill>
                <a:latin typeface="+mn-lt"/>
              </a:rPr>
              <a:t>строительства Новгородской области</a:t>
            </a:r>
            <a:r>
              <a:rPr lang="ru-RU" sz="1600" dirty="0" smtClean="0">
                <a:solidFill>
                  <a:schemeClr val="tx1"/>
                </a:solidFill>
                <a:latin typeface="+mn-lt"/>
              </a:rPr>
              <a:t>».</a:t>
            </a:r>
          </a:p>
          <a:p>
            <a:pPr marL="114300" indent="0" algn="just">
              <a:lnSpc>
                <a:spcPct val="100000"/>
              </a:lnSpc>
              <a:spcBef>
                <a:spcPts val="0"/>
              </a:spcBef>
              <a:buNone/>
            </a:pPr>
            <a:endParaRPr lang="ru-RU" sz="1800" b="1" i="1" dirty="0" smtClean="0">
              <a:solidFill>
                <a:srgbClr val="0070C0"/>
              </a:solidFill>
              <a:latin typeface="Arial" panose="020B0604020202020204" pitchFamily="34" charset="0"/>
              <a:ea typeface="Arial Unicode MS" panose="020B0604020202020204" pitchFamily="34" charset="-128"/>
              <a:cs typeface="Arial" panose="020B0604020202020204" pitchFamily="34" charset="0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fld id="{6CFFCC01-7066-4CD9-9DA1-83E6E175B465}" type="slidenum">
              <a:rPr lang="ru-RU" altLang="ru-RU" smtClean="0"/>
              <a:pPr/>
              <a:t>22</a:t>
            </a:fld>
            <a:endParaRPr lang="ru-RU" altLang="ru-RU" dirty="0"/>
          </a:p>
        </p:txBody>
      </p:sp>
      <p:sp>
        <p:nvSpPr>
          <p:cNvPr id="18" name="TextBox 17"/>
          <p:cNvSpPr txBox="1"/>
          <p:nvPr/>
        </p:nvSpPr>
        <p:spPr>
          <a:xfrm>
            <a:off x="2999511" y="4421482"/>
            <a:ext cx="284173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ru-RU" sz="2000" b="1" dirty="0">
              <a:solidFill>
                <a:srgbClr val="F2B722"/>
              </a:solidFill>
              <a:latin typeface="Arial Black" panose="020B0A04020102020204" pitchFamily="34" charset="0"/>
            </a:endParaRPr>
          </a:p>
        </p:txBody>
      </p:sp>
      <p:graphicFrame>
        <p:nvGraphicFramePr>
          <p:cNvPr id="6" name="Схема 5"/>
          <p:cNvGraphicFramePr/>
          <p:nvPr>
            <p:extLst>
              <p:ext uri="{D42A27DB-BD31-4B8C-83A1-F6EECF244321}">
                <p14:modId xmlns:p14="http://schemas.microsoft.com/office/powerpoint/2010/main" val="3844108218"/>
              </p:ext>
            </p:extLst>
          </p:nvPr>
        </p:nvGraphicFramePr>
        <p:xfrm>
          <a:off x="758952" y="2734056"/>
          <a:ext cx="11073384" cy="3886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922737428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23</a:t>
            </a:fld>
            <a:endParaRPr lang="en-US"/>
          </a:p>
        </p:txBody>
      </p:sp>
      <p:sp>
        <p:nvSpPr>
          <p:cNvPr id="3" name="Прямоугольник 2"/>
          <p:cNvSpPr/>
          <p:nvPr/>
        </p:nvSpPr>
        <p:spPr>
          <a:xfrm>
            <a:off x="1965960" y="2962191"/>
            <a:ext cx="9811512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i="1" dirty="0" smtClean="0">
                <a:solidFill>
                  <a:schemeClr val="tx1"/>
                </a:solidFill>
              </a:rPr>
              <a:t>	</a:t>
            </a:r>
            <a:r>
              <a:rPr lang="ru-RU" sz="2000" b="1" dirty="0" smtClean="0">
                <a:solidFill>
                  <a:schemeClr val="tx1"/>
                </a:solidFill>
              </a:rPr>
              <a:t>2) </a:t>
            </a:r>
            <a:r>
              <a:rPr lang="ru-RU" sz="2000" dirty="0" smtClean="0">
                <a:solidFill>
                  <a:schemeClr val="tx1"/>
                </a:solidFill>
              </a:rPr>
              <a:t>Для </a:t>
            </a:r>
            <a:r>
              <a:rPr lang="ru-RU" sz="2000" dirty="0">
                <a:solidFill>
                  <a:schemeClr val="tx1"/>
                </a:solidFill>
              </a:rPr>
              <a:t>оплаты денежных обязательств в случаях</a:t>
            </a:r>
            <a:r>
              <a:rPr lang="ru-RU" sz="2000" b="1" dirty="0">
                <a:solidFill>
                  <a:schemeClr val="tx1"/>
                </a:solidFill>
              </a:rPr>
              <a:t>, когда заключение договора (контракта) </a:t>
            </a:r>
            <a:r>
              <a:rPr lang="ru-RU" sz="2000" dirty="0">
                <a:solidFill>
                  <a:schemeClr val="tx1"/>
                </a:solidFill>
              </a:rPr>
              <a:t>законодательством Российской Федерации </a:t>
            </a:r>
            <a:r>
              <a:rPr lang="ru-RU" sz="2000" b="1" dirty="0">
                <a:solidFill>
                  <a:schemeClr val="tx1"/>
                </a:solidFill>
              </a:rPr>
              <a:t>не предусмотрено</a:t>
            </a:r>
            <a:r>
              <a:rPr lang="ru-RU" sz="2000" dirty="0">
                <a:solidFill>
                  <a:schemeClr val="tx1"/>
                </a:solidFill>
              </a:rPr>
              <a:t>, в Заявке  на кассовый расход </a:t>
            </a:r>
            <a:r>
              <a:rPr lang="ru-RU" sz="2000" b="1" dirty="0">
                <a:solidFill>
                  <a:schemeClr val="tx1"/>
                </a:solidFill>
              </a:rPr>
              <a:t>указываются только реквизиты документа, подтверждающего возникновение денежного обязательства.</a:t>
            </a:r>
            <a:r>
              <a:rPr lang="ru-RU" sz="2000" dirty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4" name="Прямоугольник 3"/>
          <p:cNvSpPr/>
          <p:nvPr/>
        </p:nvSpPr>
        <p:spPr>
          <a:xfrm>
            <a:off x="603504" y="5039226"/>
            <a:ext cx="10204704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i="1" dirty="0" smtClean="0">
                <a:solidFill>
                  <a:schemeClr val="tx1"/>
                </a:solidFill>
              </a:rPr>
              <a:t>	</a:t>
            </a:r>
            <a:r>
              <a:rPr lang="ru-RU" sz="2000" b="1" i="1" dirty="0" smtClean="0">
                <a:solidFill>
                  <a:schemeClr val="tx1"/>
                </a:solidFill>
              </a:rPr>
              <a:t>3)</a:t>
            </a:r>
            <a:r>
              <a:rPr lang="ru-RU" sz="2000" i="1" dirty="0" smtClean="0">
                <a:solidFill>
                  <a:schemeClr val="tx1"/>
                </a:solidFill>
              </a:rPr>
              <a:t> Для </a:t>
            </a:r>
            <a:r>
              <a:rPr lang="ru-RU" sz="2000" i="1" dirty="0">
                <a:solidFill>
                  <a:schemeClr val="tx1"/>
                </a:solidFill>
              </a:rPr>
              <a:t>оплаты денежных обязательств </a:t>
            </a:r>
            <a:r>
              <a:rPr lang="ru-RU" sz="2000" b="1" i="1" dirty="0">
                <a:solidFill>
                  <a:schemeClr val="tx1"/>
                </a:solidFill>
              </a:rPr>
              <a:t>по авансовым платежам </a:t>
            </a:r>
            <a:r>
              <a:rPr lang="ru-RU" sz="2000" i="1" dirty="0">
                <a:solidFill>
                  <a:schemeClr val="tx1"/>
                </a:solidFill>
              </a:rPr>
              <a:t>в соответствии с условиями договора (контракта) в Заявке на кассовый расход </a:t>
            </a:r>
            <a:r>
              <a:rPr lang="ru-RU" sz="2000" b="1" i="1" dirty="0">
                <a:solidFill>
                  <a:schemeClr val="tx1"/>
                </a:solidFill>
              </a:rPr>
              <a:t>реквизиты документов, подтверждающих возникновение денежных обязательств, могут не указываться.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3968496" y="292132"/>
            <a:ext cx="8119872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 smtClean="0"/>
              <a:t>	</a:t>
            </a:r>
            <a:r>
              <a:rPr lang="ru-RU" sz="2000" b="1" dirty="0" smtClean="0"/>
              <a:t>1) </a:t>
            </a:r>
            <a:r>
              <a:rPr lang="ru-RU" sz="2000" dirty="0" smtClean="0"/>
              <a:t>Допускается </a:t>
            </a:r>
            <a:r>
              <a:rPr lang="ru-RU" sz="2000" dirty="0"/>
              <a:t>представление одной Заявки на оплату денежных обязательств нескольким физическим лицам по договорам гражданско-правового характера, предметом которых являются одноименные работы (услуги). </a:t>
            </a:r>
          </a:p>
          <a:p>
            <a:r>
              <a:rPr lang="ru-RU" sz="2000" dirty="0" smtClean="0"/>
              <a:t>	При </a:t>
            </a:r>
            <a:r>
              <a:rPr lang="ru-RU" sz="2000" dirty="0"/>
              <a:t>этом раздел 2 Заявки на кассовый расход не заполняется и договор (контракт) и (или) документ, подтверждающий возникновение денежного обязательства, не представляется. </a:t>
            </a:r>
          </a:p>
        </p:txBody>
      </p:sp>
    </p:spTree>
    <p:extLst>
      <p:ext uri="{BB962C8B-B14F-4D97-AF65-F5344CB8AC3E}">
        <p14:creationId xmlns:p14="http://schemas.microsoft.com/office/powerpoint/2010/main" val="295568468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Текст 3"/>
          <p:cNvSpPr>
            <a:spLocks noGrp="1"/>
          </p:cNvSpPr>
          <p:nvPr>
            <p:ph type="body" idx="1"/>
          </p:nvPr>
        </p:nvSpPr>
        <p:spPr>
          <a:xfrm>
            <a:off x="1652016" y="1133857"/>
            <a:ext cx="9485376" cy="5213350"/>
          </a:xfrm>
        </p:spPr>
        <p:txBody>
          <a:bodyPr/>
          <a:lstStyle/>
          <a:p>
            <a:pPr marL="0" indent="0" algn="ctr">
              <a:buNone/>
            </a:pPr>
            <a:r>
              <a:rPr lang="ru-RU" sz="2400" dirty="0">
                <a:solidFill>
                  <a:srgbClr val="FF0000"/>
                </a:solidFill>
                <a:latin typeface="+mn-lt"/>
              </a:rPr>
              <a:t>Учреждение представляет в Управление вместе с </a:t>
            </a:r>
            <a:r>
              <a:rPr lang="ru-RU" sz="2400" dirty="0" smtClean="0">
                <a:solidFill>
                  <a:srgbClr val="FF0000"/>
                </a:solidFill>
                <a:latin typeface="+mn-lt"/>
              </a:rPr>
              <a:t>Заявкой указанные </a:t>
            </a:r>
            <a:r>
              <a:rPr lang="ru-RU" sz="2400" dirty="0">
                <a:solidFill>
                  <a:srgbClr val="FF0000"/>
                </a:solidFill>
                <a:latin typeface="+mn-lt"/>
              </a:rPr>
              <a:t>в ней соответствующий договор (контракт) и (или) документ, подтверждающий возникновение денежного обязательства в форме:</a:t>
            </a:r>
          </a:p>
          <a:p>
            <a:pPr marL="0" indent="0">
              <a:buNone/>
            </a:pPr>
            <a:endParaRPr lang="ru-RU" sz="2400" dirty="0">
              <a:solidFill>
                <a:srgbClr val="FF0000"/>
              </a:solidFill>
              <a:latin typeface="+mn-lt"/>
            </a:endParaRPr>
          </a:p>
          <a:p>
            <a:pPr>
              <a:buFontTx/>
              <a:buChar char="-"/>
            </a:pPr>
            <a:r>
              <a:rPr lang="ru-RU" sz="2400" dirty="0">
                <a:solidFill>
                  <a:schemeClr val="tx1"/>
                </a:solidFill>
                <a:latin typeface="+mn-lt"/>
              </a:rPr>
              <a:t>электронной копии бумажного документа, созданной посредством его сканирования;</a:t>
            </a:r>
          </a:p>
          <a:p>
            <a:pPr>
              <a:buFontTx/>
              <a:buChar char="-"/>
            </a:pPr>
            <a:r>
              <a:rPr lang="ru-RU" sz="2400" dirty="0">
                <a:solidFill>
                  <a:schemeClr val="tx1"/>
                </a:solidFill>
                <a:latin typeface="+mn-lt"/>
              </a:rPr>
              <a:t>копии электронного документа, подтвержденных электронной цифровой подписью уполномоченного лица получателя средств;</a:t>
            </a:r>
          </a:p>
          <a:p>
            <a:pPr>
              <a:buFontTx/>
              <a:buChar char="-"/>
            </a:pPr>
            <a:r>
              <a:rPr lang="ru-RU" sz="2400" dirty="0">
                <a:solidFill>
                  <a:schemeClr val="tx1"/>
                </a:solidFill>
                <a:latin typeface="+mn-lt"/>
              </a:rPr>
              <a:t> на бумажном </a:t>
            </a:r>
            <a:r>
              <a:rPr lang="ru-RU" sz="2400" dirty="0" smtClean="0">
                <a:solidFill>
                  <a:schemeClr val="tx1"/>
                </a:solidFill>
                <a:latin typeface="+mn-lt"/>
              </a:rPr>
              <a:t>носителе</a:t>
            </a:r>
            <a:r>
              <a:rPr lang="ru-RU" sz="2400" dirty="0" smtClean="0">
                <a:latin typeface="+mn-lt"/>
              </a:rPr>
              <a:t> (после </a:t>
            </a:r>
            <a:r>
              <a:rPr lang="ru-RU" sz="2400" dirty="0">
                <a:latin typeface="+mn-lt"/>
              </a:rPr>
              <a:t>проверки документы на бумажном носителе возвращаются </a:t>
            </a:r>
            <a:r>
              <a:rPr lang="ru-RU" sz="2400" dirty="0" smtClean="0">
                <a:latin typeface="+mn-lt"/>
              </a:rPr>
              <a:t>Учреждению).</a:t>
            </a:r>
            <a:endParaRPr lang="ru-RU" sz="2400" dirty="0">
              <a:solidFill>
                <a:schemeClr val="tx1"/>
              </a:solidFill>
              <a:latin typeface="+mn-lt"/>
            </a:endParaRPr>
          </a:p>
          <a:p>
            <a:pPr marL="114300" indent="0" algn="just">
              <a:buNone/>
            </a:pPr>
            <a:endParaRPr lang="ru-RU" sz="1400" dirty="0">
              <a:latin typeface="Arial" panose="020B0604020202020204" pitchFamily="34" charset="0"/>
              <a:ea typeface="Arial Unicode MS" panose="020B0604020202020204" pitchFamily="34" charset="-128"/>
              <a:cs typeface="Arial" panose="020B0604020202020204" pitchFamily="34" charset="0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fld id="{6CFFCC01-7066-4CD9-9DA1-83E6E175B465}" type="slidenum">
              <a:rPr lang="ru-RU" altLang="ru-RU" smtClean="0"/>
              <a:pPr/>
              <a:t>24</a:t>
            </a:fld>
            <a:endParaRPr lang="ru-RU" altLang="ru-RU" dirty="0"/>
          </a:p>
        </p:txBody>
      </p:sp>
      <p:sp>
        <p:nvSpPr>
          <p:cNvPr id="18" name="TextBox 17"/>
          <p:cNvSpPr txBox="1"/>
          <p:nvPr/>
        </p:nvSpPr>
        <p:spPr>
          <a:xfrm>
            <a:off x="2999511" y="4421482"/>
            <a:ext cx="284173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ru-RU" sz="2000" b="1" dirty="0">
              <a:solidFill>
                <a:srgbClr val="F2B722"/>
              </a:solidFill>
              <a:latin typeface="Arial Black" panose="020B0A040201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73709534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fld id="{6CFFCC01-7066-4CD9-9DA1-83E6E175B465}" type="slidenum">
              <a:rPr lang="ru-RU" altLang="ru-RU" smtClean="0"/>
              <a:pPr/>
              <a:t>25</a:t>
            </a:fld>
            <a:endParaRPr lang="ru-RU" altLang="ru-RU" dirty="0"/>
          </a:p>
        </p:txBody>
      </p:sp>
      <p:sp>
        <p:nvSpPr>
          <p:cNvPr id="18" name="TextBox 17"/>
          <p:cNvSpPr txBox="1"/>
          <p:nvPr/>
        </p:nvSpPr>
        <p:spPr>
          <a:xfrm>
            <a:off x="2999511" y="4421482"/>
            <a:ext cx="284173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ru-RU" sz="2000" b="1" dirty="0">
              <a:solidFill>
                <a:srgbClr val="F2B722"/>
              </a:solidFill>
              <a:latin typeface="Arial Black" panose="020B0A04020102020204" pitchFamily="34" charset="0"/>
            </a:endParaRPr>
          </a:p>
        </p:txBody>
      </p:sp>
      <p:graphicFrame>
        <p:nvGraphicFramePr>
          <p:cNvPr id="8" name="Схема 7"/>
          <p:cNvGraphicFramePr/>
          <p:nvPr>
            <p:extLst>
              <p:ext uri="{D42A27DB-BD31-4B8C-83A1-F6EECF244321}">
                <p14:modId xmlns:p14="http://schemas.microsoft.com/office/powerpoint/2010/main" val="2199038018"/>
              </p:ext>
            </p:extLst>
          </p:nvPr>
        </p:nvGraphicFramePr>
        <p:xfrm>
          <a:off x="1170432" y="1069848"/>
          <a:ext cx="10616184" cy="509544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8999545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26</a:t>
            </a:fld>
            <a:endParaRPr lang="en-US"/>
          </a:p>
        </p:txBody>
      </p:sp>
      <p:pic>
        <p:nvPicPr>
          <p:cNvPr id="15362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8425" y="2254250"/>
            <a:ext cx="11991975" cy="2347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9525574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>
          <a:xfrm>
            <a:off x="10947862" y="6356350"/>
            <a:ext cx="405938" cy="365125"/>
          </a:xfrm>
        </p:spPr>
        <p:txBody>
          <a:bodyPr/>
          <a:lstStyle/>
          <a:p>
            <a:fld id="{6CFFCC01-7066-4CD9-9DA1-83E6E175B465}" type="slidenum">
              <a:rPr lang="ru-RU" altLang="ru-RU" smtClean="0"/>
              <a:pPr/>
              <a:t>3</a:t>
            </a:fld>
            <a:endParaRPr lang="ru-RU" altLang="ru-RU" dirty="0"/>
          </a:p>
        </p:txBody>
      </p:sp>
      <p:sp>
        <p:nvSpPr>
          <p:cNvPr id="20" name="Прямоугольник 19"/>
          <p:cNvSpPr/>
          <p:nvPr/>
        </p:nvSpPr>
        <p:spPr>
          <a:xfrm>
            <a:off x="694944" y="2139053"/>
            <a:ext cx="11311128" cy="30469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Tx/>
              <a:buChar char="-"/>
            </a:pPr>
            <a:r>
              <a:rPr lang="ru-RU" sz="2400" b="1" dirty="0"/>
              <a:t>субсидии, полученные в соответствии с абзацем вторым </a:t>
            </a:r>
            <a:endParaRPr lang="en-US" sz="2400" b="1" dirty="0" smtClean="0"/>
          </a:p>
          <a:p>
            <a:r>
              <a:rPr lang="en-US" sz="2400" b="1" dirty="0"/>
              <a:t> </a:t>
            </a:r>
            <a:r>
              <a:rPr lang="en-US" sz="2400" b="1" dirty="0" smtClean="0"/>
              <a:t>  </a:t>
            </a:r>
            <a:r>
              <a:rPr lang="ru-RU" sz="2400" b="1" dirty="0" smtClean="0"/>
              <a:t>пункта </a:t>
            </a:r>
            <a:r>
              <a:rPr lang="ru-RU" sz="2400" b="1" dirty="0"/>
              <a:t>1 статьи 78.1 Бюджетного кодекса Российской </a:t>
            </a:r>
            <a:endParaRPr lang="en-US" sz="2400" b="1" dirty="0" smtClean="0"/>
          </a:p>
          <a:p>
            <a:r>
              <a:rPr lang="en-US" sz="2400" b="1" dirty="0"/>
              <a:t> </a:t>
            </a:r>
            <a:r>
              <a:rPr lang="en-US" sz="2400" b="1" dirty="0" smtClean="0"/>
              <a:t>  </a:t>
            </a:r>
            <a:r>
              <a:rPr lang="ru-RU" sz="2400" b="1" dirty="0" smtClean="0"/>
              <a:t>Федерации</a:t>
            </a:r>
            <a:r>
              <a:rPr lang="ru-RU" sz="2400" dirty="0"/>
              <a:t>,</a:t>
            </a:r>
            <a:r>
              <a:rPr lang="en-US" sz="2400" dirty="0"/>
              <a:t> - </a:t>
            </a:r>
            <a:r>
              <a:rPr lang="ru-RU" sz="2400" b="1" u="sng" dirty="0" smtClean="0">
                <a:solidFill>
                  <a:srgbClr val="FF0000"/>
                </a:solidFill>
              </a:rPr>
              <a:t>субсидии </a:t>
            </a:r>
            <a:r>
              <a:rPr lang="ru-RU" sz="2400" b="1" u="sng" dirty="0">
                <a:solidFill>
                  <a:srgbClr val="FF0000"/>
                </a:solidFill>
              </a:rPr>
              <a:t>на  иные </a:t>
            </a:r>
            <a:r>
              <a:rPr lang="ru-RU" sz="2400" b="1" u="sng" dirty="0" smtClean="0">
                <a:solidFill>
                  <a:srgbClr val="FF0000"/>
                </a:solidFill>
              </a:rPr>
              <a:t>цели</a:t>
            </a:r>
            <a:endParaRPr lang="en-US" sz="2400" b="1" u="sng" dirty="0">
              <a:solidFill>
                <a:srgbClr val="FF0000"/>
              </a:solidFill>
            </a:endParaRPr>
          </a:p>
          <a:p>
            <a:r>
              <a:rPr lang="ru-RU" sz="2400" b="1" dirty="0"/>
              <a:t/>
            </a:r>
            <a:br>
              <a:rPr lang="ru-RU" sz="2400" b="1" dirty="0"/>
            </a:br>
            <a:endParaRPr lang="ru-RU" sz="2400" b="1" dirty="0"/>
          </a:p>
          <a:p>
            <a:pPr marL="285750" indent="-285750">
              <a:buFontTx/>
              <a:buChar char="-"/>
            </a:pPr>
            <a:r>
              <a:rPr lang="ru-RU" sz="2400" b="1" dirty="0"/>
              <a:t>субсидии, полученные в соответствии с пунктом </a:t>
            </a:r>
            <a:endParaRPr lang="en-US" sz="2400" b="1" dirty="0" smtClean="0"/>
          </a:p>
          <a:p>
            <a:r>
              <a:rPr lang="en-US" sz="2400" b="1" dirty="0"/>
              <a:t> </a:t>
            </a:r>
            <a:r>
              <a:rPr lang="en-US" sz="2400" b="1" dirty="0" smtClean="0"/>
              <a:t>  </a:t>
            </a:r>
            <a:r>
              <a:rPr lang="ru-RU" sz="2400" b="1" dirty="0" smtClean="0"/>
              <a:t>1 </a:t>
            </a:r>
            <a:r>
              <a:rPr lang="ru-RU" sz="2400" b="1" dirty="0"/>
              <a:t>статьи 78.2 Бюджетного кодекса </a:t>
            </a:r>
            <a:r>
              <a:rPr lang="ru-RU" sz="2400" b="1" dirty="0" smtClean="0"/>
              <a:t>Российской</a:t>
            </a:r>
            <a:endParaRPr lang="en-US" sz="2400" b="1" dirty="0" smtClean="0"/>
          </a:p>
          <a:p>
            <a:r>
              <a:rPr lang="ru-RU" sz="2400" b="1" dirty="0" smtClean="0"/>
              <a:t> </a:t>
            </a:r>
            <a:r>
              <a:rPr lang="en-US" sz="2400" b="1" dirty="0" smtClean="0"/>
              <a:t>   </a:t>
            </a:r>
            <a:r>
              <a:rPr lang="ru-RU" sz="2400" b="1" dirty="0" smtClean="0"/>
              <a:t>Федерации</a:t>
            </a:r>
            <a:r>
              <a:rPr lang="ru-RU" sz="2400" b="1" dirty="0"/>
              <a:t>, - </a:t>
            </a:r>
            <a:r>
              <a:rPr lang="ru-RU" sz="2400" b="1" u="sng" dirty="0" smtClean="0">
                <a:solidFill>
                  <a:srgbClr val="FF0000"/>
                </a:solidFill>
              </a:rPr>
              <a:t>субсидии </a:t>
            </a:r>
            <a:r>
              <a:rPr lang="ru-RU" sz="2400" b="1" u="sng" dirty="0">
                <a:solidFill>
                  <a:srgbClr val="FF0000"/>
                </a:solidFill>
              </a:rPr>
              <a:t>на осуществление </a:t>
            </a:r>
            <a:r>
              <a:rPr lang="ru-RU" sz="2400" b="1" u="sng" dirty="0" smtClean="0">
                <a:solidFill>
                  <a:srgbClr val="FF0000"/>
                </a:solidFill>
              </a:rPr>
              <a:t>капитальных</a:t>
            </a:r>
            <a:r>
              <a:rPr lang="en-US" sz="2400" b="1" u="sng" dirty="0">
                <a:solidFill>
                  <a:srgbClr val="FF0000"/>
                </a:solidFill>
              </a:rPr>
              <a:t> </a:t>
            </a:r>
            <a:r>
              <a:rPr lang="ru-RU" sz="2400" b="1" u="sng" dirty="0" smtClean="0">
                <a:solidFill>
                  <a:srgbClr val="FF0000"/>
                </a:solidFill>
              </a:rPr>
              <a:t>вложений</a:t>
            </a:r>
            <a:endParaRPr lang="ru-RU" sz="24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69756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Текст 7"/>
          <p:cNvSpPr>
            <a:spLocks noGrp="1"/>
          </p:cNvSpPr>
          <p:nvPr>
            <p:ph type="body" idx="1"/>
          </p:nvPr>
        </p:nvSpPr>
        <p:spPr>
          <a:xfrm>
            <a:off x="256032" y="1344169"/>
            <a:ext cx="11777472" cy="5157215"/>
          </a:xfrm>
        </p:spPr>
        <p:txBody>
          <a:bodyPr/>
          <a:lstStyle/>
          <a:p>
            <a:pPr marL="0" lvl="8" indent="0" algn="ctr">
              <a:lnSpc>
                <a:spcPct val="100000"/>
              </a:lnSpc>
              <a:spcBef>
                <a:spcPts val="0"/>
              </a:spcBef>
              <a:buNone/>
            </a:pPr>
            <a:r>
              <a:rPr lang="ru-RU" sz="2200" b="1" kern="1200" dirty="0">
                <a:solidFill>
                  <a:schemeClr val="tx1"/>
                </a:solidFill>
                <a:latin typeface="+mj-lt"/>
                <a:ea typeface="+mj-ea"/>
                <a:cs typeface="Arial" pitchFamily="34" charset="0"/>
              </a:rPr>
              <a:t>Порядок применяется </a:t>
            </a:r>
            <a:r>
              <a:rPr lang="ru-RU" sz="2200" b="1" kern="1200" dirty="0" smtClean="0">
                <a:solidFill>
                  <a:schemeClr val="tx1"/>
                </a:solidFill>
                <a:latin typeface="+mj-lt"/>
                <a:ea typeface="+mj-ea"/>
                <a:cs typeface="Arial" pitchFamily="34" charset="0"/>
              </a:rPr>
              <a:t>на </a:t>
            </a:r>
            <a:r>
              <a:rPr lang="ru-RU" sz="2200" b="1" kern="1200" dirty="0">
                <a:solidFill>
                  <a:schemeClr val="tx1"/>
                </a:solidFill>
                <a:latin typeface="+mj-lt"/>
                <a:ea typeface="+mj-ea"/>
                <a:cs typeface="Arial" pitchFamily="34" charset="0"/>
              </a:rPr>
              <a:t>лицевых счетах, открытых</a:t>
            </a:r>
            <a:br>
              <a:rPr lang="ru-RU" sz="2200" b="1" kern="1200" dirty="0">
                <a:solidFill>
                  <a:schemeClr val="tx1"/>
                </a:solidFill>
                <a:latin typeface="+mj-lt"/>
                <a:ea typeface="+mj-ea"/>
                <a:cs typeface="Arial" pitchFamily="34" charset="0"/>
              </a:rPr>
            </a:br>
            <a:r>
              <a:rPr lang="ru-RU" sz="2200" b="1" kern="1200" dirty="0">
                <a:solidFill>
                  <a:schemeClr val="tx1"/>
                </a:solidFill>
                <a:latin typeface="+mj-lt"/>
                <a:ea typeface="+mj-ea"/>
                <a:cs typeface="Arial" pitchFamily="34" charset="0"/>
              </a:rPr>
              <a:t> в Управлении Федерального казначейства по Новгородской </a:t>
            </a:r>
            <a:r>
              <a:rPr lang="ru-RU" sz="2200" b="1" kern="1200" dirty="0" smtClean="0">
                <a:solidFill>
                  <a:schemeClr val="tx1"/>
                </a:solidFill>
                <a:latin typeface="+mj-lt"/>
                <a:ea typeface="+mj-ea"/>
                <a:cs typeface="Arial" pitchFamily="34" charset="0"/>
              </a:rPr>
              <a:t>области</a:t>
            </a:r>
            <a:endParaRPr lang="en-US" sz="2200" b="1" kern="1200" dirty="0" smtClean="0">
              <a:solidFill>
                <a:schemeClr val="tx1"/>
              </a:solidFill>
              <a:latin typeface="+mj-lt"/>
              <a:ea typeface="+mj-ea"/>
              <a:cs typeface="Arial" pitchFamily="34" charset="0"/>
            </a:endParaRPr>
          </a:p>
          <a:p>
            <a:pPr marL="0" lvl="8" indent="0" algn="ctr">
              <a:lnSpc>
                <a:spcPct val="100000"/>
              </a:lnSpc>
              <a:spcBef>
                <a:spcPts val="0"/>
              </a:spcBef>
              <a:buNone/>
            </a:pPr>
            <a:r>
              <a:rPr lang="ru-RU" sz="2200" b="1" kern="1200" dirty="0" smtClean="0">
                <a:solidFill>
                  <a:schemeClr val="tx1"/>
                </a:solidFill>
                <a:latin typeface="+mj-lt"/>
                <a:ea typeface="+mj-ea"/>
                <a:cs typeface="Arial" pitchFamily="34" charset="0"/>
              </a:rPr>
              <a:t> </a:t>
            </a:r>
            <a:r>
              <a:rPr lang="ru-RU" sz="2200" b="1" kern="1200" dirty="0">
                <a:solidFill>
                  <a:schemeClr val="tx1"/>
                </a:solidFill>
                <a:latin typeface="+mj-lt"/>
                <a:ea typeface="+mj-ea"/>
                <a:cs typeface="Arial" pitchFamily="34" charset="0"/>
              </a:rPr>
              <a:t>(далее – Управление):</a:t>
            </a:r>
            <a:endParaRPr lang="en-US" b="1" dirty="0" smtClean="0">
              <a:solidFill>
                <a:schemeClr val="tx1"/>
              </a:solidFill>
              <a:latin typeface="+mj-lt"/>
              <a:cs typeface="Arial" pitchFamily="34" charset="0"/>
            </a:endParaRPr>
          </a:p>
          <a:p>
            <a:pPr marL="0" lvl="8" indent="0">
              <a:buNone/>
            </a:pPr>
            <a:endParaRPr lang="en-US" b="1" i="1" dirty="0">
              <a:solidFill>
                <a:schemeClr val="tx1"/>
              </a:solidFill>
              <a:cs typeface="Arial" pitchFamily="34" charset="0"/>
            </a:endParaRPr>
          </a:p>
          <a:p>
            <a:pPr marL="0" lvl="8" indent="0">
              <a:buNone/>
            </a:pPr>
            <a:endParaRPr lang="en-US" b="1" i="1" dirty="0">
              <a:solidFill>
                <a:schemeClr val="tx1"/>
              </a:solidFill>
              <a:cs typeface="Arial" pitchFamily="34" charset="0"/>
            </a:endParaRPr>
          </a:p>
          <a:p>
            <a:pPr marL="285750" lvl="8" indent="-285750">
              <a:buFontTx/>
              <a:buChar char="-"/>
            </a:pPr>
            <a:r>
              <a:rPr lang="ru-RU" b="1" dirty="0" smtClean="0">
                <a:solidFill>
                  <a:schemeClr val="tx1"/>
                </a:solidFill>
                <a:latin typeface="+mn-lt"/>
                <a:cs typeface="Arial" pitchFamily="34" charset="0"/>
              </a:rPr>
              <a:t>отдельный </a:t>
            </a:r>
            <a:r>
              <a:rPr lang="ru-RU" b="1" dirty="0">
                <a:solidFill>
                  <a:schemeClr val="tx1"/>
                </a:solidFill>
                <a:latin typeface="+mn-lt"/>
                <a:cs typeface="Arial" pitchFamily="34" charset="0"/>
              </a:rPr>
              <a:t>лицевой счет</a:t>
            </a:r>
            <a:r>
              <a:rPr lang="ru-RU" dirty="0">
                <a:solidFill>
                  <a:schemeClr val="tx1"/>
                </a:solidFill>
                <a:latin typeface="+mn-lt"/>
                <a:cs typeface="Arial" pitchFamily="34" charset="0"/>
              </a:rPr>
              <a:t>, предназначенный </a:t>
            </a:r>
            <a:r>
              <a:rPr lang="ru-RU" b="1" dirty="0">
                <a:solidFill>
                  <a:schemeClr val="tx1"/>
                </a:solidFill>
                <a:latin typeface="+mn-lt"/>
                <a:cs typeface="Arial" pitchFamily="34" charset="0"/>
              </a:rPr>
              <a:t>для учета операций со средствами, предоставленными бюджетным учреждениям </a:t>
            </a:r>
            <a:r>
              <a:rPr lang="ru-RU" dirty="0">
                <a:solidFill>
                  <a:schemeClr val="tx1"/>
                </a:solidFill>
                <a:latin typeface="+mn-lt"/>
                <a:cs typeface="Arial" pitchFamily="34" charset="0"/>
              </a:rPr>
              <a:t>из бюджета Великого Новгорода в виде субсидий на иные цели, а также субсидий на осуществление капитальных вложений </a:t>
            </a:r>
            <a:r>
              <a:rPr lang="ru-RU" b="1" dirty="0">
                <a:solidFill>
                  <a:srgbClr val="FF0000"/>
                </a:solidFill>
                <a:latin typeface="+mn-lt"/>
                <a:cs typeface="Arial" pitchFamily="34" charset="0"/>
              </a:rPr>
              <a:t>(л/с 21</a:t>
            </a:r>
            <a:r>
              <a:rPr lang="ru-RU" b="1" dirty="0" smtClean="0">
                <a:solidFill>
                  <a:srgbClr val="FF0000"/>
                </a:solidFill>
                <a:latin typeface="+mn-lt"/>
                <a:cs typeface="Arial" pitchFamily="34" charset="0"/>
              </a:rPr>
              <a:t>)</a:t>
            </a:r>
            <a:endParaRPr lang="en-US" b="1" dirty="0" smtClean="0">
              <a:solidFill>
                <a:srgbClr val="FF0000"/>
              </a:solidFill>
              <a:latin typeface="+mn-lt"/>
              <a:cs typeface="Arial" pitchFamily="34" charset="0"/>
            </a:endParaRPr>
          </a:p>
          <a:p>
            <a:pPr marL="0" lvl="8" indent="0">
              <a:buNone/>
            </a:pPr>
            <a:endParaRPr lang="en-US" b="1" dirty="0" smtClean="0">
              <a:solidFill>
                <a:srgbClr val="FF0000"/>
              </a:solidFill>
              <a:latin typeface="+mn-lt"/>
              <a:cs typeface="Arial" pitchFamily="34" charset="0"/>
            </a:endParaRPr>
          </a:p>
          <a:p>
            <a:pPr marL="285750" lvl="8" indent="-285750">
              <a:buFontTx/>
              <a:buChar char="-"/>
            </a:pPr>
            <a:r>
              <a:rPr lang="ru-RU" sz="1800" b="1" kern="1200" dirty="0" smtClean="0">
                <a:solidFill>
                  <a:prstClr val="black"/>
                </a:solidFill>
                <a:latin typeface="+mn-lt"/>
                <a:ea typeface="+mn-ea"/>
                <a:cs typeface="Arial" pitchFamily="34" charset="0"/>
              </a:rPr>
              <a:t>отдельный </a:t>
            </a:r>
            <a:r>
              <a:rPr lang="ru-RU" sz="1800" b="1" kern="1200" dirty="0">
                <a:solidFill>
                  <a:prstClr val="black"/>
                </a:solidFill>
                <a:latin typeface="+mn-lt"/>
                <a:ea typeface="+mn-ea"/>
                <a:cs typeface="Arial" pitchFamily="34" charset="0"/>
              </a:rPr>
              <a:t>лицевой счет</a:t>
            </a:r>
            <a:r>
              <a:rPr lang="ru-RU" sz="1800" kern="1200" dirty="0">
                <a:solidFill>
                  <a:prstClr val="black"/>
                </a:solidFill>
                <a:latin typeface="+mn-lt"/>
                <a:ea typeface="+mn-ea"/>
                <a:cs typeface="Arial" pitchFamily="34" charset="0"/>
              </a:rPr>
              <a:t>, предназначенный </a:t>
            </a:r>
            <a:r>
              <a:rPr lang="ru-RU" sz="1800" b="1" kern="1200" dirty="0">
                <a:solidFill>
                  <a:prstClr val="black"/>
                </a:solidFill>
                <a:latin typeface="+mn-lt"/>
                <a:ea typeface="+mn-ea"/>
                <a:cs typeface="Arial" pitchFamily="34" charset="0"/>
              </a:rPr>
              <a:t>для учета операций со средствами, предоставленными </a:t>
            </a:r>
            <a:r>
              <a:rPr lang="en-US" sz="1800" b="1" kern="1200" dirty="0" smtClean="0">
                <a:solidFill>
                  <a:prstClr val="black"/>
                </a:solidFill>
                <a:latin typeface="+mn-lt"/>
                <a:ea typeface="+mn-ea"/>
                <a:cs typeface="Arial" pitchFamily="34" charset="0"/>
              </a:rPr>
              <a:t>  </a:t>
            </a:r>
            <a:r>
              <a:rPr lang="ru-RU" sz="1800" b="1" kern="1200" dirty="0" smtClean="0">
                <a:solidFill>
                  <a:prstClr val="black"/>
                </a:solidFill>
                <a:latin typeface="+mn-lt"/>
                <a:ea typeface="+mn-ea"/>
                <a:cs typeface="Arial" pitchFamily="34" charset="0"/>
              </a:rPr>
              <a:t>автономным </a:t>
            </a:r>
            <a:r>
              <a:rPr lang="ru-RU" sz="1800" b="1" kern="1200" dirty="0">
                <a:solidFill>
                  <a:prstClr val="black"/>
                </a:solidFill>
                <a:latin typeface="+mn-lt"/>
                <a:ea typeface="+mn-ea"/>
                <a:cs typeface="Arial" pitchFamily="34" charset="0"/>
              </a:rPr>
              <a:t>учреждениям </a:t>
            </a:r>
            <a:r>
              <a:rPr lang="ru-RU" sz="1800" kern="1200" dirty="0">
                <a:solidFill>
                  <a:prstClr val="black"/>
                </a:solidFill>
                <a:latin typeface="+mn-lt"/>
                <a:ea typeface="+mn-ea"/>
                <a:cs typeface="Arial" pitchFamily="34" charset="0"/>
              </a:rPr>
              <a:t>из бюджета Великого Новгорода в виде субсидий на иные цели, а также субсидий на </a:t>
            </a:r>
            <a:r>
              <a:rPr lang="ru-RU" sz="1800" kern="1200" dirty="0" smtClean="0">
                <a:solidFill>
                  <a:prstClr val="black"/>
                </a:solidFill>
                <a:latin typeface="+mn-lt"/>
                <a:ea typeface="+mn-ea"/>
                <a:cs typeface="Arial" pitchFamily="34" charset="0"/>
              </a:rPr>
              <a:t>осуществление </a:t>
            </a:r>
            <a:r>
              <a:rPr lang="ru-RU" sz="1800" kern="1200" dirty="0">
                <a:solidFill>
                  <a:prstClr val="black"/>
                </a:solidFill>
                <a:latin typeface="+mn-lt"/>
                <a:ea typeface="+mn-ea"/>
                <a:cs typeface="Arial" pitchFamily="34" charset="0"/>
              </a:rPr>
              <a:t>капитальных вложений </a:t>
            </a:r>
            <a:r>
              <a:rPr lang="ru-RU" sz="1800" b="1" kern="1200" dirty="0">
                <a:solidFill>
                  <a:srgbClr val="FF0000"/>
                </a:solidFill>
                <a:latin typeface="+mn-lt"/>
                <a:ea typeface="+mn-ea"/>
                <a:cs typeface="Arial" pitchFamily="34" charset="0"/>
              </a:rPr>
              <a:t>(л/с31)</a:t>
            </a:r>
            <a:endParaRPr lang="ru-RU" sz="1200" dirty="0">
              <a:solidFill>
                <a:schemeClr val="accent1">
                  <a:lumMod val="75000"/>
                </a:schemeClr>
              </a:solidFill>
              <a:latin typeface="+mn-lt"/>
              <a:cs typeface="Arial" panose="020B0604020202020204" pitchFamily="34" charset="0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fld id="{6CFFCC01-7066-4CD9-9DA1-83E6E175B465}" type="slidenum">
              <a:rPr lang="ru-RU" altLang="ru-RU" smtClean="0"/>
              <a:pPr/>
              <a:t>4</a:t>
            </a:fld>
            <a:endParaRPr lang="ru-RU" altLang="ru-RU" dirty="0"/>
          </a:p>
        </p:txBody>
      </p:sp>
    </p:spTree>
    <p:extLst>
      <p:ext uri="{BB962C8B-B14F-4D97-AF65-F5344CB8AC3E}">
        <p14:creationId xmlns:p14="http://schemas.microsoft.com/office/powerpoint/2010/main" val="41660324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5</a:t>
            </a:fld>
            <a:endParaRPr lang="en-US"/>
          </a:p>
        </p:txBody>
      </p:sp>
      <p:sp>
        <p:nvSpPr>
          <p:cNvPr id="3" name="Прямоугольник 2"/>
          <p:cNvSpPr/>
          <p:nvPr/>
        </p:nvSpPr>
        <p:spPr>
          <a:xfrm>
            <a:off x="1563624" y="1157634"/>
            <a:ext cx="10213848" cy="461908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14000"/>
              </a:lnSpc>
            </a:pPr>
            <a:r>
              <a:rPr lang="ru-RU" sz="2400" b="1" dirty="0">
                <a:solidFill>
                  <a:schemeClr val="tx1"/>
                </a:solidFill>
                <a:latin typeface="+mn-lt"/>
                <a:cs typeface="Arial" pitchFamily="34" charset="0"/>
              </a:rPr>
              <a:t>Учредитель ежегодно формирует  в разрезе кодов субсидии </a:t>
            </a:r>
          </a:p>
          <a:p>
            <a:pPr algn="ctr">
              <a:lnSpc>
                <a:spcPct val="114000"/>
              </a:lnSpc>
            </a:pPr>
            <a:r>
              <a:rPr lang="ru-RU" sz="2400" b="1" dirty="0" smtClean="0">
                <a:solidFill>
                  <a:srgbClr val="FF0000"/>
                </a:solidFill>
                <a:latin typeface="+mn-lt"/>
                <a:cs typeface="Arial" pitchFamily="34" charset="0"/>
              </a:rPr>
              <a:t>Перечень </a:t>
            </a:r>
            <a:r>
              <a:rPr lang="ru-RU" sz="2400" b="1" dirty="0">
                <a:solidFill>
                  <a:srgbClr val="FF0000"/>
                </a:solidFill>
                <a:latin typeface="+mn-lt"/>
                <a:cs typeface="Arial" pitchFamily="34" charset="0"/>
              </a:rPr>
              <a:t>целевых субсидий на ____ год </a:t>
            </a:r>
            <a:r>
              <a:rPr lang="en-US" sz="2400" b="1" dirty="0" smtClean="0">
                <a:solidFill>
                  <a:srgbClr val="FF0000"/>
                </a:solidFill>
                <a:latin typeface="+mn-lt"/>
                <a:cs typeface="Arial" pitchFamily="34" charset="0"/>
              </a:rPr>
              <a:t> </a:t>
            </a:r>
          </a:p>
          <a:p>
            <a:pPr algn="ctr">
              <a:lnSpc>
                <a:spcPct val="114000"/>
              </a:lnSpc>
            </a:pPr>
            <a:r>
              <a:rPr lang="ru-RU" sz="1600" dirty="0" smtClean="0">
                <a:solidFill>
                  <a:srgbClr val="FF0000"/>
                </a:solidFill>
                <a:latin typeface="+mn-lt"/>
                <a:cs typeface="Arial" pitchFamily="34" charset="0"/>
              </a:rPr>
              <a:t>(</a:t>
            </a:r>
            <a:r>
              <a:rPr lang="ru-RU" sz="1600" dirty="0">
                <a:solidFill>
                  <a:srgbClr val="FF0000"/>
                </a:solidFill>
                <a:latin typeface="+mn-lt"/>
                <a:cs typeface="Arial" pitchFamily="34" charset="0"/>
              </a:rPr>
              <a:t>код формы по ОКУД 0501015) </a:t>
            </a:r>
            <a:endParaRPr lang="en-US" sz="1600" dirty="0" smtClean="0">
              <a:solidFill>
                <a:srgbClr val="FF0000"/>
              </a:solidFill>
              <a:latin typeface="+mn-lt"/>
              <a:cs typeface="Arial" pitchFamily="34" charset="0"/>
            </a:endParaRPr>
          </a:p>
          <a:p>
            <a:pPr algn="ctr">
              <a:lnSpc>
                <a:spcPct val="114000"/>
              </a:lnSpc>
            </a:pPr>
            <a:endParaRPr lang="ru-RU" sz="2000" i="1" dirty="0">
              <a:solidFill>
                <a:srgbClr val="FF0000"/>
              </a:solidFill>
              <a:latin typeface="+mn-lt"/>
              <a:cs typeface="Arial" pitchFamily="34" charset="0"/>
            </a:endParaRPr>
          </a:p>
          <a:p>
            <a:pPr>
              <a:lnSpc>
                <a:spcPct val="124000"/>
              </a:lnSpc>
            </a:pPr>
            <a:endParaRPr lang="ru-RU" sz="2000" b="1" i="1" dirty="0">
              <a:solidFill>
                <a:schemeClr val="tx1"/>
              </a:solidFill>
              <a:latin typeface="+mn-lt"/>
              <a:cs typeface="Arial" pitchFamily="34" charset="0"/>
            </a:endParaRPr>
          </a:p>
          <a:p>
            <a:pPr algn="ctr">
              <a:lnSpc>
                <a:spcPct val="124000"/>
              </a:lnSpc>
            </a:pPr>
            <a:r>
              <a:rPr lang="ru-RU" sz="2000" b="1" i="1" dirty="0">
                <a:solidFill>
                  <a:schemeClr val="tx1"/>
                </a:solidFill>
                <a:latin typeface="+mn-lt"/>
                <a:cs typeface="Arial" pitchFamily="34" charset="0"/>
              </a:rPr>
              <a:t>Код субсидии состоит из 8 цифр </a:t>
            </a:r>
            <a:r>
              <a:rPr lang="ru-RU" sz="2000" i="1" dirty="0">
                <a:solidFill>
                  <a:schemeClr val="tx1"/>
                </a:solidFill>
                <a:latin typeface="+mn-lt"/>
                <a:cs typeface="Arial" pitchFamily="34" charset="0"/>
              </a:rPr>
              <a:t>– </a:t>
            </a:r>
            <a:r>
              <a:rPr lang="ru-RU" sz="2000" b="1" i="1" dirty="0">
                <a:solidFill>
                  <a:srgbClr val="FF0000"/>
                </a:solidFill>
                <a:latin typeface="+mn-lt"/>
                <a:cs typeface="Arial" pitchFamily="34" charset="0"/>
              </a:rPr>
              <a:t>ХХХ </a:t>
            </a:r>
            <a:r>
              <a:rPr lang="en-US" sz="2000" b="1" i="1" dirty="0">
                <a:solidFill>
                  <a:srgbClr val="FF0000"/>
                </a:solidFill>
                <a:latin typeface="+mn-lt"/>
                <a:cs typeface="Arial" pitchFamily="34" charset="0"/>
              </a:rPr>
              <a:t>YY ZZZ</a:t>
            </a:r>
            <a:r>
              <a:rPr lang="ru-RU" sz="2000" i="1" dirty="0">
                <a:solidFill>
                  <a:schemeClr val="tx1"/>
                </a:solidFill>
                <a:latin typeface="+mn-lt"/>
                <a:cs typeface="Arial" pitchFamily="34" charset="0"/>
              </a:rPr>
              <a:t>, где </a:t>
            </a:r>
          </a:p>
          <a:p>
            <a:pPr>
              <a:lnSpc>
                <a:spcPct val="124000"/>
              </a:lnSpc>
            </a:pPr>
            <a:r>
              <a:rPr lang="ru-RU" sz="2000" b="1" i="1" dirty="0">
                <a:solidFill>
                  <a:srgbClr val="FF0000"/>
                </a:solidFill>
                <a:latin typeface="+mn-lt"/>
                <a:cs typeface="Arial" pitchFamily="34" charset="0"/>
              </a:rPr>
              <a:t>ХХХ</a:t>
            </a:r>
            <a:r>
              <a:rPr lang="ru-RU" sz="2000" i="1" dirty="0">
                <a:solidFill>
                  <a:schemeClr val="tx1"/>
                </a:solidFill>
                <a:latin typeface="+mn-lt"/>
                <a:cs typeface="Arial" pitchFamily="34" charset="0"/>
              </a:rPr>
              <a:t> – </a:t>
            </a:r>
            <a:r>
              <a:rPr lang="ru-RU" sz="2000" b="1" i="1" dirty="0">
                <a:solidFill>
                  <a:schemeClr val="tx1"/>
                </a:solidFill>
                <a:latin typeface="+mn-lt"/>
                <a:cs typeface="Arial" pitchFamily="34" charset="0"/>
              </a:rPr>
              <a:t>код главного распорядителя средств бюджета Великого Новгорода (код ведомства), </a:t>
            </a:r>
          </a:p>
          <a:p>
            <a:pPr>
              <a:lnSpc>
                <a:spcPct val="124000"/>
              </a:lnSpc>
            </a:pPr>
            <a:r>
              <a:rPr lang="en-US" sz="2000" b="1" i="1" dirty="0">
                <a:solidFill>
                  <a:srgbClr val="FF0000"/>
                </a:solidFill>
                <a:latin typeface="+mn-lt"/>
                <a:cs typeface="Arial" pitchFamily="34" charset="0"/>
              </a:rPr>
              <a:t>YY</a:t>
            </a:r>
            <a:r>
              <a:rPr lang="ru-RU" sz="2000" b="1" i="1" dirty="0">
                <a:solidFill>
                  <a:schemeClr val="tx1"/>
                </a:solidFill>
                <a:latin typeface="+mn-lt"/>
                <a:cs typeface="Arial" pitchFamily="34" charset="0"/>
              </a:rPr>
              <a:t> – финансовый год, в котором предоставлена субсидия, </a:t>
            </a:r>
          </a:p>
          <a:p>
            <a:pPr>
              <a:lnSpc>
                <a:spcPct val="124000"/>
              </a:lnSpc>
            </a:pPr>
            <a:r>
              <a:rPr lang="en-US" sz="2000" b="1" i="1" dirty="0">
                <a:solidFill>
                  <a:srgbClr val="FF0000"/>
                </a:solidFill>
                <a:latin typeface="+mn-lt"/>
                <a:cs typeface="Arial" pitchFamily="34" charset="0"/>
              </a:rPr>
              <a:t>ZZZ</a:t>
            </a:r>
            <a:r>
              <a:rPr lang="ru-RU" sz="2000" b="1" i="1" dirty="0">
                <a:solidFill>
                  <a:schemeClr val="tx1"/>
                </a:solidFill>
                <a:latin typeface="+mn-lt"/>
                <a:cs typeface="Arial" pitchFamily="34" charset="0"/>
              </a:rPr>
              <a:t> – уникальный  порядковый номер, присваиваемый комитетом финансов Администрации Великого Новгорода каждой субсидии на иные цели.</a:t>
            </a:r>
          </a:p>
        </p:txBody>
      </p:sp>
    </p:spTree>
    <p:extLst>
      <p:ext uri="{BB962C8B-B14F-4D97-AF65-F5344CB8AC3E}">
        <p14:creationId xmlns:p14="http://schemas.microsoft.com/office/powerpoint/2010/main" val="173048149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6</a:t>
            </a:fld>
            <a:endParaRPr lang="en-US"/>
          </a:p>
        </p:txBody>
      </p:sp>
      <p:pic>
        <p:nvPicPr>
          <p:cNvPr id="4099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0584" y="179388"/>
            <a:ext cx="11978640" cy="6497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62751485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7</a:t>
            </a:fld>
            <a:endParaRPr lang="en-US"/>
          </a:p>
        </p:txBody>
      </p:sp>
      <p:pic>
        <p:nvPicPr>
          <p:cNvPr id="5123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15428" y="1209675"/>
            <a:ext cx="10454068" cy="501738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15086838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8</a:t>
            </a:fld>
            <a:endParaRPr lang="en-US"/>
          </a:p>
        </p:txBody>
      </p:sp>
      <p:sp>
        <p:nvSpPr>
          <p:cNvPr id="3" name="Прямоугольник 2"/>
          <p:cNvSpPr/>
          <p:nvPr/>
        </p:nvSpPr>
        <p:spPr>
          <a:xfrm>
            <a:off x="1847088" y="863251"/>
            <a:ext cx="9180576" cy="44627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>
              <a:spcBef>
                <a:spcPct val="20000"/>
              </a:spcBef>
              <a:buClr>
                <a:srgbClr val="31B6FD"/>
              </a:buClr>
              <a:buSzPct val="100000"/>
            </a:pPr>
            <a:r>
              <a:rPr lang="ru-RU" sz="2000" kern="1200" dirty="0">
                <a:solidFill>
                  <a:schemeClr val="tx1"/>
                </a:solidFill>
                <a:latin typeface="+mj-lt"/>
                <a:ea typeface="+mn-ea"/>
                <a:cs typeface="Arial" pitchFamily="34" charset="0"/>
              </a:rPr>
              <a:t>В </a:t>
            </a:r>
            <a:r>
              <a:rPr lang="ru-RU" sz="2000" kern="1200" dirty="0">
                <a:solidFill>
                  <a:srgbClr val="FF0000"/>
                </a:solidFill>
                <a:latin typeface="+mj-lt"/>
                <a:ea typeface="+mn-ea"/>
                <a:cs typeface="Arial" pitchFamily="34" charset="0"/>
              </a:rPr>
              <a:t>Сведениях</a:t>
            </a:r>
            <a:r>
              <a:rPr lang="ru-RU" sz="2000" kern="1200" dirty="0">
                <a:solidFill>
                  <a:schemeClr val="tx1"/>
                </a:solidFill>
                <a:latin typeface="+mj-lt"/>
                <a:ea typeface="+mn-ea"/>
                <a:cs typeface="Arial" pitchFamily="34" charset="0"/>
              </a:rPr>
              <a:t> указываются планируемые на текущий финансовый год суммы поступлений целевых субсидий в разрезе кодов субсидий и соответствующие им планируемые суммы целевых расходов Учреждения</a:t>
            </a:r>
            <a:endParaRPr lang="en-US" sz="2000" kern="1200" dirty="0">
              <a:solidFill>
                <a:schemeClr val="tx1"/>
              </a:solidFill>
              <a:latin typeface="+mj-lt"/>
              <a:ea typeface="+mn-ea"/>
              <a:cs typeface="Arial" pitchFamily="34" charset="0"/>
            </a:endParaRPr>
          </a:p>
          <a:p>
            <a:pPr lvl="0" algn="just">
              <a:spcBef>
                <a:spcPct val="20000"/>
              </a:spcBef>
              <a:buClr>
                <a:srgbClr val="31B6FD"/>
              </a:buClr>
              <a:buSzPct val="100000"/>
            </a:pPr>
            <a:r>
              <a:rPr lang="ru-RU" sz="2000" b="1" i="1" kern="1200" dirty="0">
                <a:solidFill>
                  <a:prstClr val="black"/>
                </a:solidFill>
                <a:latin typeface="Candara"/>
                <a:ea typeface="+mn-ea"/>
                <a:cs typeface="Arial" pitchFamily="34" charset="0"/>
              </a:rPr>
              <a:t> </a:t>
            </a:r>
            <a:r>
              <a:rPr lang="en-US" sz="1800" i="1" kern="1200" dirty="0">
                <a:solidFill>
                  <a:prstClr val="black"/>
                </a:solidFill>
                <a:latin typeface="Candara"/>
                <a:ea typeface="+mn-ea"/>
                <a:cs typeface="Arial" pitchFamily="34" charset="0"/>
              </a:rPr>
              <a:t>	</a:t>
            </a:r>
          </a:p>
          <a:p>
            <a:pPr lvl="0" algn="ctr">
              <a:spcBef>
                <a:spcPct val="20000"/>
              </a:spcBef>
              <a:buClr>
                <a:srgbClr val="31B6FD"/>
              </a:buClr>
              <a:buSzPct val="100000"/>
            </a:pPr>
            <a:r>
              <a:rPr lang="ru-RU" sz="2000" b="1" kern="1200" dirty="0">
                <a:solidFill>
                  <a:srgbClr val="FF0000"/>
                </a:solidFill>
                <a:latin typeface="Candara"/>
                <a:ea typeface="+mn-ea"/>
                <a:cs typeface="Arial" pitchFamily="34" charset="0"/>
              </a:rPr>
              <a:t>В графе «Аналитический код поступлений / выплат», </a:t>
            </a:r>
          </a:p>
          <a:p>
            <a:pPr lvl="0" algn="ctr">
              <a:spcBef>
                <a:spcPct val="20000"/>
              </a:spcBef>
              <a:buClr>
                <a:srgbClr val="31B6FD"/>
              </a:buClr>
              <a:buSzPct val="100000"/>
            </a:pPr>
            <a:r>
              <a:rPr lang="ru-RU" sz="2000" kern="1200" dirty="0">
                <a:solidFill>
                  <a:prstClr val="black"/>
                </a:solidFill>
                <a:latin typeface="Candara"/>
                <a:ea typeface="+mn-ea"/>
                <a:cs typeface="Arial" pitchFamily="34" charset="0"/>
              </a:rPr>
              <a:t>указывается в части:</a:t>
            </a:r>
          </a:p>
          <a:p>
            <a:pPr marL="274320" lvl="0" indent="-274320">
              <a:spcBef>
                <a:spcPct val="20000"/>
              </a:spcBef>
              <a:buClr>
                <a:srgbClr val="31B6FD"/>
              </a:buClr>
              <a:buSzPct val="100000"/>
              <a:buFont typeface="Symbol" pitchFamily="18" charset="2"/>
              <a:buChar char=""/>
            </a:pPr>
            <a:r>
              <a:rPr lang="ru-RU" sz="2000" b="1" kern="1200" dirty="0">
                <a:solidFill>
                  <a:prstClr val="black"/>
                </a:solidFill>
                <a:latin typeface="Candara"/>
                <a:ea typeface="+mn-ea"/>
                <a:cs typeface="Arial" pitchFamily="34" charset="0"/>
              </a:rPr>
              <a:t>планируемых поступлений целевых субсидий </a:t>
            </a:r>
            <a:r>
              <a:rPr lang="ru-RU" sz="2000" kern="1200" dirty="0">
                <a:solidFill>
                  <a:prstClr val="black"/>
                </a:solidFill>
                <a:latin typeface="Candara"/>
                <a:ea typeface="+mn-ea"/>
                <a:cs typeface="Arial" pitchFamily="34" charset="0"/>
              </a:rPr>
              <a:t>- по коду аналитической группы подвида доходов бюджетов;</a:t>
            </a:r>
          </a:p>
          <a:p>
            <a:pPr marL="274320" lvl="0" indent="-274320">
              <a:spcBef>
                <a:spcPct val="20000"/>
              </a:spcBef>
              <a:buClr>
                <a:srgbClr val="31B6FD"/>
              </a:buClr>
              <a:buSzPct val="100000"/>
              <a:buFont typeface="Symbol" pitchFamily="18" charset="2"/>
              <a:buChar char=""/>
            </a:pPr>
            <a:r>
              <a:rPr lang="ru-RU" sz="2000" b="1" kern="1200" dirty="0">
                <a:solidFill>
                  <a:prstClr val="black"/>
                </a:solidFill>
                <a:latin typeface="Candara"/>
                <a:ea typeface="+mn-ea"/>
                <a:cs typeface="Arial" pitchFamily="34" charset="0"/>
              </a:rPr>
              <a:t>планируемых целевых расходов </a:t>
            </a:r>
            <a:r>
              <a:rPr lang="ru-RU" sz="2000" kern="1200" dirty="0">
                <a:solidFill>
                  <a:prstClr val="black"/>
                </a:solidFill>
                <a:latin typeface="Candara"/>
                <a:ea typeface="+mn-ea"/>
                <a:cs typeface="Arial" pitchFamily="34" charset="0"/>
              </a:rPr>
              <a:t>- по коду видов расходов классификации расходов бюджетов;</a:t>
            </a:r>
          </a:p>
          <a:p>
            <a:pPr marL="274320" lvl="0" indent="-274320">
              <a:spcBef>
                <a:spcPct val="20000"/>
              </a:spcBef>
              <a:buClr>
                <a:srgbClr val="31B6FD"/>
              </a:buClr>
              <a:buSzPct val="100000"/>
              <a:buFont typeface="Symbol" pitchFamily="18" charset="2"/>
              <a:buChar char=""/>
            </a:pPr>
            <a:r>
              <a:rPr lang="ru-RU" sz="2000" b="1" kern="1200" dirty="0">
                <a:solidFill>
                  <a:prstClr val="black"/>
                </a:solidFill>
                <a:latin typeface="Candara"/>
                <a:ea typeface="+mn-ea"/>
                <a:cs typeface="Arial" pitchFamily="34" charset="0"/>
              </a:rPr>
              <a:t>поступления от возврата дебиторской задолженности прошлых лет, потребность в использовании которых подтверждена,</a:t>
            </a:r>
            <a:r>
              <a:rPr lang="ru-RU" sz="2000" kern="1200" dirty="0">
                <a:solidFill>
                  <a:prstClr val="black"/>
                </a:solidFill>
                <a:latin typeface="Candara"/>
                <a:ea typeface="+mn-ea"/>
                <a:cs typeface="Arial" pitchFamily="34" charset="0"/>
              </a:rPr>
              <a:t> - по коду аналитической группы вида источников финансирования дефицита бюджета.</a:t>
            </a:r>
          </a:p>
        </p:txBody>
      </p:sp>
    </p:spTree>
    <p:extLst>
      <p:ext uri="{BB962C8B-B14F-4D97-AF65-F5344CB8AC3E}">
        <p14:creationId xmlns:p14="http://schemas.microsoft.com/office/powerpoint/2010/main" val="203007299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mtClean="0"/>
              <a:t>9</a:t>
            </a:fld>
            <a:endParaRPr lang="en-US"/>
          </a:p>
        </p:txBody>
      </p:sp>
      <p:sp>
        <p:nvSpPr>
          <p:cNvPr id="3" name="Прямоугольник 2"/>
          <p:cNvSpPr/>
          <p:nvPr/>
        </p:nvSpPr>
        <p:spPr>
          <a:xfrm>
            <a:off x="3166872" y="597853"/>
            <a:ext cx="8180832" cy="87248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34000"/>
              </a:lnSpc>
            </a:pPr>
            <a:r>
              <a:rPr lang="ru-RU" sz="2000" b="1" dirty="0">
                <a:solidFill>
                  <a:schemeClr val="tx1"/>
                </a:solidFill>
              </a:rPr>
              <a:t>Неиспользованные остатки</a:t>
            </a:r>
            <a:endParaRPr lang="en-US" sz="2000" b="1" dirty="0">
              <a:solidFill>
                <a:schemeClr val="tx1"/>
              </a:solidFill>
            </a:endParaRPr>
          </a:p>
          <a:p>
            <a:pPr algn="ctr">
              <a:lnSpc>
                <a:spcPct val="134000"/>
              </a:lnSpc>
            </a:pPr>
            <a:r>
              <a:rPr lang="ru-RU" sz="2000" b="1" dirty="0">
                <a:solidFill>
                  <a:schemeClr val="tx1"/>
                </a:solidFill>
              </a:rPr>
              <a:t>на начало текущего финансового года</a:t>
            </a:r>
            <a:endParaRPr lang="en-US" sz="2000" b="1" dirty="0">
              <a:solidFill>
                <a:schemeClr val="tx1"/>
              </a:solidFill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414528" y="1992481"/>
            <a:ext cx="10668000" cy="403187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600" dirty="0" smtClean="0"/>
              <a:t>	</a:t>
            </a:r>
            <a:r>
              <a:rPr lang="ru-RU" sz="1600" dirty="0" smtClean="0"/>
              <a:t>Если</a:t>
            </a:r>
            <a:r>
              <a:rPr lang="ru-RU" sz="1600" dirty="0"/>
              <a:t>, согласно решения Учредителя, установлена потребность в направлении неиспользованных остатков целевых субсидий прошлых лет на те же цели в текущем году, Учреждение представляет в Управление Сведения, в которых:</a:t>
            </a:r>
          </a:p>
          <a:p>
            <a:r>
              <a:rPr lang="en-US" sz="1600" dirty="0" smtClean="0">
                <a:solidFill>
                  <a:srgbClr val="FF0000"/>
                </a:solidFill>
              </a:rPr>
              <a:t>	</a:t>
            </a:r>
            <a:r>
              <a:rPr lang="ru-RU" sz="1600" dirty="0" smtClean="0">
                <a:solidFill>
                  <a:srgbClr val="FF0000"/>
                </a:solidFill>
              </a:rPr>
              <a:t>сумма </a:t>
            </a:r>
            <a:r>
              <a:rPr lang="ru-RU" sz="1600" dirty="0">
                <a:solidFill>
                  <a:srgbClr val="FF0000"/>
                </a:solidFill>
              </a:rPr>
              <a:t>разрешенного к использованию остатка целевой субсидии прошлых лет указывается в </a:t>
            </a:r>
            <a:r>
              <a:rPr lang="en-US" sz="1600" dirty="0" smtClean="0">
                <a:solidFill>
                  <a:srgbClr val="FF0000"/>
                </a:solidFill>
              </a:rPr>
              <a:t>	</a:t>
            </a:r>
            <a:r>
              <a:rPr lang="ru-RU" sz="1600" dirty="0" smtClean="0">
                <a:solidFill>
                  <a:srgbClr val="FF0000"/>
                </a:solidFill>
              </a:rPr>
              <a:t>графе </a:t>
            </a:r>
            <a:r>
              <a:rPr lang="ru-RU" sz="1600" dirty="0">
                <a:solidFill>
                  <a:srgbClr val="FF0000"/>
                </a:solidFill>
              </a:rPr>
              <a:t>8 Сведений, а код  соответствующей субсидии – в графе 2 Сведений</a:t>
            </a:r>
            <a:r>
              <a:rPr lang="ru-RU" sz="1600" dirty="0" smtClean="0">
                <a:solidFill>
                  <a:srgbClr val="FF0000"/>
                </a:solidFill>
              </a:rPr>
              <a:t>.</a:t>
            </a:r>
            <a:endParaRPr lang="en-US" sz="1600" dirty="0" smtClean="0">
              <a:solidFill>
                <a:srgbClr val="FF0000"/>
              </a:solidFill>
            </a:endParaRPr>
          </a:p>
          <a:p>
            <a:endParaRPr lang="ru-RU" sz="1600" dirty="0"/>
          </a:p>
          <a:p>
            <a:r>
              <a:rPr lang="en-US" sz="1600" dirty="0" smtClean="0"/>
              <a:t>	</a:t>
            </a:r>
            <a:r>
              <a:rPr lang="ru-RU" sz="1600" dirty="0" smtClean="0"/>
              <a:t>Неиспользованные </a:t>
            </a:r>
            <a:r>
              <a:rPr lang="ru-RU" sz="1600" dirty="0"/>
              <a:t>на начало текущего финансового года остатки целевых субсидий прошлых лет, суммы которых не отражены в Сведениях, учитываются без права расходования</a:t>
            </a:r>
            <a:r>
              <a:rPr lang="ru-RU" sz="1600" dirty="0" smtClean="0"/>
              <a:t>.</a:t>
            </a:r>
            <a:endParaRPr lang="en-US" sz="1600" dirty="0" smtClean="0"/>
          </a:p>
          <a:p>
            <a:endParaRPr lang="ru-RU" sz="1600" dirty="0"/>
          </a:p>
          <a:p>
            <a:r>
              <a:rPr lang="en-US" sz="1600" dirty="0" smtClean="0"/>
              <a:t>	</a:t>
            </a:r>
            <a:r>
              <a:rPr lang="ru-RU" sz="1600" dirty="0" smtClean="0"/>
              <a:t>Если</a:t>
            </a:r>
            <a:r>
              <a:rPr lang="ru-RU" sz="1600" dirty="0"/>
              <a:t>, Учредителем не установлена потребность в направлении неиспользованных остатков целевых субсидий прошлых лет на те же цели в текущем году, Учреждение возвращает остатки субсидий Заявкой на возврат </a:t>
            </a:r>
            <a:r>
              <a:rPr lang="ru-RU" sz="1600" dirty="0" smtClean="0"/>
              <a:t>Учредителю.</a:t>
            </a:r>
            <a:endParaRPr lang="en-US" sz="1600" dirty="0" smtClean="0"/>
          </a:p>
          <a:p>
            <a:endParaRPr lang="en-US" sz="1600" dirty="0"/>
          </a:p>
          <a:p>
            <a:endParaRPr lang="ru-RU" sz="1600" dirty="0"/>
          </a:p>
          <a:p>
            <a:r>
              <a:rPr lang="en-US" sz="1600" dirty="0" smtClean="0"/>
              <a:t>	</a:t>
            </a:r>
            <a:r>
              <a:rPr lang="ru-RU" sz="1600" dirty="0" smtClean="0"/>
              <a:t>Сведения </a:t>
            </a:r>
            <a:r>
              <a:rPr lang="ru-RU" sz="1600" dirty="0"/>
              <a:t>с указанием разрешенного к использованию остатка целевых средств, утвержденные учредителем, Учреждение представляет в Управление </a:t>
            </a:r>
            <a:r>
              <a:rPr lang="ru-RU" sz="1600" dirty="0">
                <a:solidFill>
                  <a:srgbClr val="FF0000"/>
                </a:solidFill>
              </a:rPr>
              <a:t>до 31 марта текущего финансового года</a:t>
            </a:r>
            <a:r>
              <a:rPr lang="ru-RU" dirty="0">
                <a:solidFill>
                  <a:srgbClr val="FF0000"/>
                </a:solidFill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930088072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4560</TotalTime>
  <Words>1401</Words>
  <Application>Microsoft Office PowerPoint</Application>
  <PresentationFormat>Произвольный</PresentationFormat>
  <Paragraphs>186</Paragraphs>
  <Slides>26</Slides>
  <Notes>2</Notes>
  <HiddenSlides>0</HiddenSlides>
  <MMClips>0</MMClips>
  <ScaleCrop>false</ScaleCrop>
  <HeadingPairs>
    <vt:vector size="6" baseType="variant">
      <vt:variant>
        <vt:lpstr>Тема</vt:lpstr>
      </vt:variant>
      <vt:variant>
        <vt:i4>1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26</vt:i4>
      </vt:variant>
    </vt:vector>
  </HeadingPairs>
  <TitlesOfParts>
    <vt:vector size="28" baseType="lpstr">
      <vt:lpstr>Тема Office</vt:lpstr>
      <vt:lpstr>Лист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ПЛАН СОВЕЩАНИЯ</dc:title>
  <dc:creator>Дубовик Антон Викторович</dc:creator>
  <cp:lastModifiedBy>NazarovaAV</cp:lastModifiedBy>
  <cp:revision>385</cp:revision>
  <cp:lastPrinted>2019-12-16T05:59:14Z</cp:lastPrinted>
  <dcterms:modified xsi:type="dcterms:W3CDTF">2019-12-23T11:06:23Z</dcterms:modified>
</cp:coreProperties>
</file>