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315" r:id="rId3"/>
    <p:sldId id="318" r:id="rId4"/>
    <p:sldId id="325" r:id="rId5"/>
    <p:sldId id="317" r:id="rId6"/>
    <p:sldId id="302" r:id="rId7"/>
    <p:sldId id="327" r:id="rId8"/>
    <p:sldId id="304" r:id="rId9"/>
    <p:sldId id="305" r:id="rId10"/>
    <p:sldId id="310" r:id="rId11"/>
    <p:sldId id="294" r:id="rId12"/>
    <p:sldId id="311" r:id="rId13"/>
    <p:sldId id="312" r:id="rId14"/>
    <p:sldId id="328" r:id="rId15"/>
    <p:sldId id="285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441C353-2D7A-4A01-86FE-DC3A6DBD9936}">
          <p14:sldIdLst>
            <p14:sldId id="257"/>
            <p14:sldId id="315"/>
            <p14:sldId id="318"/>
            <p14:sldId id="325"/>
            <p14:sldId id="317"/>
            <p14:sldId id="302"/>
            <p14:sldId id="327"/>
            <p14:sldId id="304"/>
            <p14:sldId id="305"/>
            <p14:sldId id="310"/>
          </p14:sldIdLst>
        </p14:section>
        <p14:section name="Раздел без заголовка" id="{A9C3D3D1-376F-4D34-A825-199A9F89B96B}">
          <p14:sldIdLst>
            <p14:sldId id="294"/>
            <p14:sldId id="311"/>
            <p14:sldId id="312"/>
            <p14:sldId id="328"/>
            <p14:sldId id="28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1277" autoAdjust="0"/>
  </p:normalViewPr>
  <p:slideViewPr>
    <p:cSldViewPr>
      <p:cViewPr>
        <p:scale>
          <a:sx n="100" d="100"/>
          <a:sy n="100" d="100"/>
        </p:scale>
        <p:origin x="-186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sberbank.ru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516B26-5066-4C76-B900-5B4B9F0A92A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2F222A-F54D-40C9-9FFB-631AA26711A9}">
      <dgm:prSet/>
      <dgm:spPr/>
      <dgm:t>
        <a:bodyPr/>
        <a:lstStyle/>
        <a:p>
          <a:pPr rtl="0"/>
          <a:r>
            <a:rPr lang="ru-RU" dirty="0" smtClean="0"/>
            <a:t>Информация </a:t>
          </a:r>
          <a:r>
            <a:rPr lang="ru-RU" smtClean="0"/>
            <a:t/>
          </a:r>
          <a:br>
            <a:rPr lang="ru-RU" smtClean="0"/>
          </a:br>
          <a:r>
            <a:rPr lang="ru-RU" smtClean="0"/>
            <a:t>об операциях </a:t>
          </a:r>
          <a:r>
            <a:rPr lang="ru-RU" dirty="0" smtClean="0"/>
            <a:t>и остатке </a:t>
          </a:r>
          <a:br>
            <a:rPr lang="ru-RU" dirty="0" smtClean="0"/>
          </a:br>
          <a:r>
            <a:rPr lang="ru-RU" dirty="0" smtClean="0"/>
            <a:t>по бюджетной карте</a:t>
          </a:r>
          <a:endParaRPr lang="ru-RU" dirty="0"/>
        </a:p>
      </dgm:t>
    </dgm:pt>
    <dgm:pt modelId="{85D099A7-E0F1-40D9-98CA-0B5F8AD7569A}" type="parTrans" cxnId="{9BE1BB97-795E-497F-963E-1BE5BF4F60BB}">
      <dgm:prSet/>
      <dgm:spPr/>
      <dgm:t>
        <a:bodyPr/>
        <a:lstStyle/>
        <a:p>
          <a:endParaRPr lang="ru-RU"/>
        </a:p>
      </dgm:t>
    </dgm:pt>
    <dgm:pt modelId="{4A76B089-BDF6-42E0-ADDB-02FF581D0EFD}" type="sibTrans" cxnId="{9BE1BB97-795E-497F-963E-1BE5BF4F60BB}">
      <dgm:prSet/>
      <dgm:spPr/>
      <dgm:t>
        <a:bodyPr/>
        <a:lstStyle/>
        <a:p>
          <a:endParaRPr lang="ru-RU"/>
        </a:p>
      </dgm:t>
    </dgm:pt>
    <dgm:pt modelId="{6A24362E-EB7E-47BB-BA1E-CC1D7B46F52C}">
      <dgm:prSet/>
      <dgm:spPr/>
      <dgm:t>
        <a:bodyPr/>
        <a:lstStyle/>
        <a:p>
          <a:pPr rtl="0"/>
          <a:r>
            <a:rPr lang="ru-RU" dirty="0" smtClean="0"/>
            <a:t>Информация по работе в АС «Сбербанк Онлайн» размещена </a:t>
          </a:r>
          <a:br>
            <a:rPr lang="ru-RU" dirty="0" smtClean="0"/>
          </a:br>
          <a:r>
            <a:rPr lang="ru-RU" dirty="0" smtClean="0"/>
            <a:t>на сайте </a:t>
          </a:r>
          <a:r>
            <a:rPr lang="ru-RU" dirty="0" err="1" smtClean="0"/>
            <a:t>ПАО</a:t>
          </a:r>
          <a:r>
            <a:rPr lang="ru-RU" dirty="0" smtClean="0"/>
            <a:t> Сбербанк </a:t>
          </a:r>
          <a:r>
            <a:rPr lang="ru-RU" dirty="0" err="1" smtClean="0">
              <a:hlinkClick xmlns:r="http://schemas.openxmlformats.org/officeDocument/2006/relationships" r:id="rId1"/>
            </a:rPr>
            <a:t>www.sberbank.ru</a:t>
          </a:r>
          <a:endParaRPr lang="ru-RU" dirty="0"/>
        </a:p>
      </dgm:t>
    </dgm:pt>
    <dgm:pt modelId="{57CA575E-12DB-4A03-B20D-D6006CB7F492}" type="parTrans" cxnId="{2350A6CC-4E58-416A-AB1C-145D57E2C601}">
      <dgm:prSet/>
      <dgm:spPr/>
      <dgm:t>
        <a:bodyPr/>
        <a:lstStyle/>
        <a:p>
          <a:endParaRPr lang="ru-RU"/>
        </a:p>
      </dgm:t>
    </dgm:pt>
    <dgm:pt modelId="{AFBA9182-CD87-4042-B5DD-5F6D22E99395}" type="sibTrans" cxnId="{2350A6CC-4E58-416A-AB1C-145D57E2C601}">
      <dgm:prSet/>
      <dgm:spPr/>
      <dgm:t>
        <a:bodyPr/>
        <a:lstStyle/>
        <a:p>
          <a:endParaRPr lang="ru-RU"/>
        </a:p>
      </dgm:t>
    </dgm:pt>
    <dgm:pt modelId="{F74797D0-F298-4E67-ACE1-2D910F723009}">
      <dgm:prSet/>
      <dgm:spPr/>
      <dgm:t>
        <a:bodyPr/>
        <a:lstStyle/>
        <a:p>
          <a:pPr rtl="0"/>
          <a:r>
            <a:rPr lang="ru-RU" dirty="0" smtClean="0"/>
            <a:t>В случае недоступности данного сервиса необходимо обратиться по телефону Центра корпоративных решений </a:t>
          </a:r>
          <a:r>
            <a:rPr lang="ru-RU" dirty="0" err="1" smtClean="0"/>
            <a:t>ПАО</a:t>
          </a:r>
          <a:r>
            <a:rPr lang="ru-RU" dirty="0" smtClean="0"/>
            <a:t> Сбербанк 8(800) 555 -57 -77</a:t>
          </a:r>
          <a:endParaRPr lang="ru-RU" dirty="0"/>
        </a:p>
      </dgm:t>
    </dgm:pt>
    <dgm:pt modelId="{D77537A8-B1C5-4BF8-A14F-9A427B4909D7}" type="parTrans" cxnId="{00549DEE-3F6B-42AC-A9C7-93C5CA6FB168}">
      <dgm:prSet/>
      <dgm:spPr/>
      <dgm:t>
        <a:bodyPr/>
        <a:lstStyle/>
        <a:p>
          <a:endParaRPr lang="ru-RU"/>
        </a:p>
      </dgm:t>
    </dgm:pt>
    <dgm:pt modelId="{CB0B62A1-DBD7-460E-A99D-768047E88179}" type="sibTrans" cxnId="{00549DEE-3F6B-42AC-A9C7-93C5CA6FB168}">
      <dgm:prSet/>
      <dgm:spPr/>
      <dgm:t>
        <a:bodyPr/>
        <a:lstStyle/>
        <a:p>
          <a:endParaRPr lang="ru-RU"/>
        </a:p>
      </dgm:t>
    </dgm:pt>
    <dgm:pt modelId="{A7F0B938-E4AC-46E6-9D08-5745D304CBC0}" type="pres">
      <dgm:prSet presAssocID="{74516B26-5066-4C76-B900-5B4B9F0A92A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4EC46E-A9D5-481F-9A44-B2C9671B27F7}" type="pres">
      <dgm:prSet presAssocID="{74516B26-5066-4C76-B900-5B4B9F0A92AE}" presName="arrow" presStyleLbl="bgShp" presStyleIdx="0" presStyleCnt="1"/>
      <dgm:spPr/>
    </dgm:pt>
    <dgm:pt modelId="{A1308066-7233-47DC-9EA9-18559F2844B0}" type="pres">
      <dgm:prSet presAssocID="{74516B26-5066-4C76-B900-5B4B9F0A92AE}" presName="linearProcess" presStyleCnt="0"/>
      <dgm:spPr/>
    </dgm:pt>
    <dgm:pt modelId="{51CDA29A-423E-4981-AD5C-47CE6CCF2687}" type="pres">
      <dgm:prSet presAssocID="{FF2F222A-F54D-40C9-9FFB-631AA26711A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B1941-FE3A-4893-9583-A1A25F1D708E}" type="pres">
      <dgm:prSet presAssocID="{4A76B089-BDF6-42E0-ADDB-02FF581D0EFD}" presName="sibTrans" presStyleCnt="0"/>
      <dgm:spPr/>
    </dgm:pt>
    <dgm:pt modelId="{23E6B2E9-9B22-462D-89C4-7635A0AA5599}" type="pres">
      <dgm:prSet presAssocID="{6A24362E-EB7E-47BB-BA1E-CC1D7B46F52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AE617-5B3F-42D8-9208-EF23598727DA}" type="pres">
      <dgm:prSet presAssocID="{AFBA9182-CD87-4042-B5DD-5F6D22E99395}" presName="sibTrans" presStyleCnt="0"/>
      <dgm:spPr/>
    </dgm:pt>
    <dgm:pt modelId="{35BA9D09-91C6-45EC-AC86-14E0FF671E50}" type="pres">
      <dgm:prSet presAssocID="{F74797D0-F298-4E67-ACE1-2D910F72300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DF966C-8AAB-4549-922B-88A81D25644A}" type="presOf" srcId="{F74797D0-F298-4E67-ACE1-2D910F723009}" destId="{35BA9D09-91C6-45EC-AC86-14E0FF671E50}" srcOrd="0" destOrd="0" presId="urn:microsoft.com/office/officeart/2005/8/layout/hProcess9"/>
    <dgm:cxn modelId="{3881586B-C7D5-46BD-B28A-2240416A0C31}" type="presOf" srcId="{FF2F222A-F54D-40C9-9FFB-631AA26711A9}" destId="{51CDA29A-423E-4981-AD5C-47CE6CCF2687}" srcOrd="0" destOrd="0" presId="urn:microsoft.com/office/officeart/2005/8/layout/hProcess9"/>
    <dgm:cxn modelId="{BF864DBD-A0EA-4C81-9759-6293988CEE9D}" type="presOf" srcId="{6A24362E-EB7E-47BB-BA1E-CC1D7B46F52C}" destId="{23E6B2E9-9B22-462D-89C4-7635A0AA5599}" srcOrd="0" destOrd="0" presId="urn:microsoft.com/office/officeart/2005/8/layout/hProcess9"/>
    <dgm:cxn modelId="{2350A6CC-4E58-416A-AB1C-145D57E2C601}" srcId="{74516B26-5066-4C76-B900-5B4B9F0A92AE}" destId="{6A24362E-EB7E-47BB-BA1E-CC1D7B46F52C}" srcOrd="1" destOrd="0" parTransId="{57CA575E-12DB-4A03-B20D-D6006CB7F492}" sibTransId="{AFBA9182-CD87-4042-B5DD-5F6D22E99395}"/>
    <dgm:cxn modelId="{78586B0B-0A61-452D-BED1-E197A639620A}" type="presOf" srcId="{74516B26-5066-4C76-B900-5B4B9F0A92AE}" destId="{A7F0B938-E4AC-46E6-9D08-5745D304CBC0}" srcOrd="0" destOrd="0" presId="urn:microsoft.com/office/officeart/2005/8/layout/hProcess9"/>
    <dgm:cxn modelId="{00549DEE-3F6B-42AC-A9C7-93C5CA6FB168}" srcId="{74516B26-5066-4C76-B900-5B4B9F0A92AE}" destId="{F74797D0-F298-4E67-ACE1-2D910F723009}" srcOrd="2" destOrd="0" parTransId="{D77537A8-B1C5-4BF8-A14F-9A427B4909D7}" sibTransId="{CB0B62A1-DBD7-460E-A99D-768047E88179}"/>
    <dgm:cxn modelId="{9BE1BB97-795E-497F-963E-1BE5BF4F60BB}" srcId="{74516B26-5066-4C76-B900-5B4B9F0A92AE}" destId="{FF2F222A-F54D-40C9-9FFB-631AA26711A9}" srcOrd="0" destOrd="0" parTransId="{85D099A7-E0F1-40D9-98CA-0B5F8AD7569A}" sibTransId="{4A76B089-BDF6-42E0-ADDB-02FF581D0EFD}"/>
    <dgm:cxn modelId="{E82960A7-7A60-4D20-9DE8-E7269038AD37}" type="presParOf" srcId="{A7F0B938-E4AC-46E6-9D08-5745D304CBC0}" destId="{C94EC46E-A9D5-481F-9A44-B2C9671B27F7}" srcOrd="0" destOrd="0" presId="urn:microsoft.com/office/officeart/2005/8/layout/hProcess9"/>
    <dgm:cxn modelId="{2C13B012-523F-4D2F-9683-BF91DD454292}" type="presParOf" srcId="{A7F0B938-E4AC-46E6-9D08-5745D304CBC0}" destId="{A1308066-7233-47DC-9EA9-18559F2844B0}" srcOrd="1" destOrd="0" presId="urn:microsoft.com/office/officeart/2005/8/layout/hProcess9"/>
    <dgm:cxn modelId="{F88CECAE-21AB-4BFC-AE82-185984466AC2}" type="presParOf" srcId="{A1308066-7233-47DC-9EA9-18559F2844B0}" destId="{51CDA29A-423E-4981-AD5C-47CE6CCF2687}" srcOrd="0" destOrd="0" presId="urn:microsoft.com/office/officeart/2005/8/layout/hProcess9"/>
    <dgm:cxn modelId="{245D9E73-CD99-4E5F-99C9-3200DA15138A}" type="presParOf" srcId="{A1308066-7233-47DC-9EA9-18559F2844B0}" destId="{FD1B1941-FE3A-4893-9583-A1A25F1D708E}" srcOrd="1" destOrd="0" presId="urn:microsoft.com/office/officeart/2005/8/layout/hProcess9"/>
    <dgm:cxn modelId="{27018A0C-9DEB-4335-84D5-8396916EEB53}" type="presParOf" srcId="{A1308066-7233-47DC-9EA9-18559F2844B0}" destId="{23E6B2E9-9B22-462D-89C4-7635A0AA5599}" srcOrd="2" destOrd="0" presId="urn:microsoft.com/office/officeart/2005/8/layout/hProcess9"/>
    <dgm:cxn modelId="{7D5329BF-6FF5-4009-882D-BE246D513AAD}" type="presParOf" srcId="{A1308066-7233-47DC-9EA9-18559F2844B0}" destId="{4E3AE617-5B3F-42D8-9208-EF23598727DA}" srcOrd="3" destOrd="0" presId="urn:microsoft.com/office/officeart/2005/8/layout/hProcess9"/>
    <dgm:cxn modelId="{EDC13AEF-1452-4D15-8094-25147D399C1E}" type="presParOf" srcId="{A1308066-7233-47DC-9EA9-18559F2844B0}" destId="{35BA9D09-91C6-45EC-AC86-14E0FF671E5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9823E-F800-49A4-9B33-17C7595D837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D7CE9-EAA1-4F12-BB10-B61455419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696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BD85B-903C-4CA4-9CA0-20EEA475BE15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BF0AA-D2F5-436A-A06B-6D328B0104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0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459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56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284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50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9A0E-73FC-4FAB-B243-58987B5CDBF4}" type="datetime1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68DB-80BD-4178-8162-4D3749EAC897}" type="datetime1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C33F-D87C-4046-A444-00F93E628953}" type="datetime1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4421-C571-40ED-A9A9-CAC1D6E7847E}" type="datetime1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85DE-5A0A-4DA5-94C7-AEB9ECD2888C}" type="datetime1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09E9B-ADBE-458C-89A7-6730C8F42D2F}" type="datetime1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B9C5-50F9-49D9-B26F-DA87F8EF4D62}" type="datetime1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FAB4-2B3D-4551-A249-2DA9CF3E4793}" type="datetime1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D781-9537-4706-9DC1-77E97FA164EE}" type="datetime1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8024-0658-4244-802B-B7E5C91187FA}" type="datetime1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55ADF-FF7C-4946-888E-AC95BBED96E4}" type="datetime1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FCF24-12C6-4B8A-9319-B84BC0EDA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3691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>О реквизитах банковских счетов.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>Актуальные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>вопросы обеспечения наличными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>денежными средствами.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cs typeface="Arial" pitchFamily="34" charset="0"/>
              </a:rPr>
              <a:t>Завершение 2019 финансового года.</a:t>
            </a:r>
            <a:endParaRPr lang="ru-RU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661248"/>
            <a:ext cx="4104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 операционного отдела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УФК по Новгородской области</a:t>
            </a:r>
          </a:p>
          <a:p>
            <a:pPr algn="r"/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С.Н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Ганева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0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264696" cy="864096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обеспечения наличными денежными средствами клиентов Управления</a:t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09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неготовности 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клиентов УФК по Новгородской области к переходу на вариант обеспечения наличными денежными средствами с использованием «зарплатных» карт МИР</a:t>
            </a:r>
          </a:p>
          <a:p>
            <a:pPr marL="0" indent="0" algn="ctr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92523"/>
            <a:ext cx="5976664" cy="365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90" y="3789041"/>
            <a:ext cx="2321693" cy="226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6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720080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2019 финансового года</a:t>
            </a:r>
            <a: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776864" cy="40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73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720080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2019 финансового года</a:t>
            </a:r>
            <a: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718384"/>
              </p:ext>
            </p:extLst>
          </p:nvPr>
        </p:nvGraphicFramePr>
        <p:xfrm>
          <a:off x="9525" y="1070248"/>
          <a:ext cx="9099375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079"/>
                <a:gridCol w="4705825"/>
                <a:gridCol w="2265471"/>
              </a:tblGrid>
              <a:tr h="5674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06636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18.12.2019</a:t>
                      </a:r>
                    </a:p>
                    <a:p>
                      <a:pPr algn="just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клиентам УФК по Новгородской области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завершении финансового года в части обеспечения наличными денежными средствами с использованием карт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Операционный отдел Управления</a:t>
                      </a:r>
                    </a:p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3041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23.12.2019</a:t>
                      </a:r>
                    </a:p>
                    <a:p>
                      <a:pPr algn="just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Последний день для осуществления расчётов банковской картой за товары (работы, услуги) с организациями-поставщиками с использованием платёжных терминалов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Клиенты комитета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 Администрации Великого Новгорода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3992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27.12.2019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Последний день представления Расшифровок сумм неиспользованных (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внесенных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через банкомат или пункт выдачи наличных денежных средств) средств, с указанием в поле «Вид операции» слова «неиспользованные»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Клиенты комитета финансов Администрации Великого Новгорода </a:t>
                      </a:r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31.12.2019</a:t>
                      </a:r>
                    </a:p>
                    <a:p>
                      <a:r>
                        <a:rPr lang="ru-RU" sz="15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СТРОГО ДО 11:00 !!!</a:t>
                      </a:r>
                    </a:p>
                    <a:p>
                      <a:endParaRPr lang="ru-RU" sz="16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Последний день получения денежных средств по карте, внесения неиспользованных остатков денежных средств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карту и представление в Управление Расшифровки сумм неиспользованных (внесённых через банкомат) средств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Клиенты комитета финансов Администрации Великого Новгорода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529014"/>
            <a:ext cx="108585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250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720080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Отображение </a:t>
            </a:r>
            <a:r>
              <a:rPr lang="ru-RU" sz="18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карт в личном кабинете</a:t>
            </a:r>
            <a:br>
              <a:rPr lang="ru-RU" sz="18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 «Сбербанк Онлайн» физических лиц</a:t>
            </a:r>
            <a:br>
              <a:rPr lang="ru-RU" sz="18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866891"/>
              </p:ext>
            </p:extLst>
          </p:nvPr>
        </p:nvGraphicFramePr>
        <p:xfrm>
          <a:off x="0" y="980728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9724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lvl="0" indent="0" algn="just">
              <a:buNone/>
            </a:pPr>
            <a:endParaRPr lang="en-US" sz="2000" dirty="0" smtClean="0">
              <a:solidFill>
                <a:srgbClr val="4F81B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en-US" sz="2000" dirty="0">
              <a:solidFill>
                <a:srgbClr val="4F81B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Подробная 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представлена на официальном сайте </a:t>
            </a:r>
            <a:b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УФК по Новгородской области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ГИС/</a:t>
            </a:r>
            <a:r>
              <a:rPr lang="ru-RU" sz="2000" dirty="0" err="1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СУФД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-онлайн/декабрь 2019/Пользовательская документация 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32.1.0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/СУФД_7_ОМ_Функции АРМ </a:t>
            </a:r>
            <a:r>
              <a:rPr lang="ru-RU" sz="2000" dirty="0" err="1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ПБС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doc/5.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документов «Управление платежами»/5.11.4. Запрос о получении информации по </a:t>
            </a:r>
            <a:r>
              <a:rPr lang="ru-RU" sz="2000" dirty="0" err="1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ЭПС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участника, 5.11.5. Ответ на запрос участника (уведомление) по </a:t>
            </a:r>
            <a:r>
              <a:rPr lang="ru-RU" sz="2000" dirty="0" err="1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ЭПС</a:t>
            </a:r>
            <a:r>
              <a:rPr lang="ru-RU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</a:t>
            </a:r>
            <a:r>
              <a:rPr lang="en-US" sz="2000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4F81B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1454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958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4532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/>
                <a:ea typeface="Calibri"/>
              </a:rPr>
              <a:t>Спасибо за внимание!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36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право 9" descr="00000" title="00000"/>
          <p:cNvSpPr/>
          <p:nvPr/>
        </p:nvSpPr>
        <p:spPr>
          <a:xfrm>
            <a:off x="2920008" y="3973041"/>
            <a:ext cx="2772123" cy="2448272"/>
          </a:xfrm>
          <a:prstGeom prst="rightArrow">
            <a:avLst/>
          </a:prstGeom>
          <a:gradFill>
            <a:gsLst>
              <a:gs pos="0">
                <a:srgbClr val="DDEBCF"/>
              </a:gs>
              <a:gs pos="12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реквизитах банковских счетов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" y="1016732"/>
            <a:ext cx="3419871" cy="5841268"/>
          </a:xfrm>
          <a:effectLst>
            <a:glow rad="127000">
              <a:srgbClr val="C00000"/>
            </a:glo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финансов 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Великого Новгорода</a:t>
            </a: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Новгород</a:t>
            </a:r>
          </a:p>
          <a:p>
            <a:pPr marL="0" indent="0">
              <a:buNone/>
            </a:pP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044959001</a:t>
            </a:r>
          </a:p>
          <a:p>
            <a:pPr marL="0" indent="0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№40701810300003000034</a:t>
            </a:r>
          </a:p>
          <a:p>
            <a:pPr marL="0" indent="0">
              <a:buNone/>
            </a:pP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№40302810100005000026</a:t>
            </a:r>
          </a:p>
          <a:p>
            <a:pPr marL="0" indent="0">
              <a:buNone/>
            </a:pPr>
            <a:endPara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01.01.2020 счета не действуют!</a:t>
            </a:r>
          </a:p>
          <a:p>
            <a:pPr marL="0" indent="0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687939" y="982588"/>
            <a:ext cx="3419872" cy="62628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Федерального казначейства 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Новгородской области</a:t>
            </a:r>
          </a:p>
          <a:p>
            <a:pPr marL="0" indent="0" algn="ctr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</a:t>
            </a:r>
          </a:p>
          <a:p>
            <a:pPr marL="0" indent="0">
              <a:buNone/>
            </a:pPr>
            <a:r>
              <a:rPr lang="ru-RU" sz="12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044959001</a:t>
            </a:r>
            <a:endParaRPr lang="en-US" sz="12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№40101810440300018001</a:t>
            </a:r>
            <a:endParaRPr lang="en-US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40204810940300008052</a:t>
            </a:r>
            <a:endParaRPr lang="en-US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40701810040301008030</a:t>
            </a:r>
            <a:endParaRPr lang="en-US" sz="1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40302810040303008084</a:t>
            </a:r>
            <a:endParaRPr lang="en-US" sz="1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Новгородское отделение №8629 </a:t>
            </a:r>
            <a:b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ПАО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Сбербанк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044959698</a:t>
            </a:r>
            <a:b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№40116810943000020008</a:t>
            </a:r>
          </a:p>
          <a:p>
            <a:pPr marL="0" indent="0">
              <a:buNone/>
            </a:pPr>
            <a:r>
              <a:rPr lang="ru-RU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№40116810243000020009 </a:t>
            </a:r>
            <a:endParaRPr lang="ru-RU" sz="1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D:\Комитет финансов Великого Новгорода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" y="1700808"/>
            <a:ext cx="34198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человечки иду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402" y="1453952"/>
            <a:ext cx="2772123" cy="248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УФ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844824"/>
            <a:ext cx="33123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527697"/>
            <a:ext cx="899592" cy="77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верх 1"/>
          <p:cNvSpPr/>
          <p:nvPr/>
        </p:nvSpPr>
        <p:spPr>
          <a:xfrm>
            <a:off x="1092610" y="5058136"/>
            <a:ext cx="504056" cy="496137"/>
          </a:xfrm>
          <a:prstGeom prst="upArrow">
            <a:avLst/>
          </a:prstGeom>
          <a:solidFill>
            <a:srgbClr val="C0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6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Объявление 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2733409" cy="19686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195736" y="1916832"/>
            <a:ext cx="6840760" cy="424847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32500" lnSpcReduction="20000"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Письмо УФК по Новгородской области от 29.11.2019 №50-05-04/7402 </a:t>
            </a:r>
            <a:b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«О доведении информации до подведомственных учреждений»</a:t>
            </a:r>
            <a:r>
              <a:rPr lang="en-US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 </a:t>
            </a:r>
            <a:endParaRPr lang="ru-RU" sz="4600" b="1" i="1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4300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- необходимо актуализировать новые реквизиты, </a:t>
            </a:r>
            <a:r>
              <a:rPr lang="ru-RU" sz="43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которые будут действовать </a:t>
            </a: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с </a:t>
            </a:r>
            <a:r>
              <a:rPr lang="ru-RU" sz="43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01.01.2020,  на </a:t>
            </a: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своих информационных </a:t>
            </a:r>
            <a:r>
              <a:rPr lang="ru-RU" sz="43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ресурсах, в информационных </a:t>
            </a: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системах;</a:t>
            </a:r>
            <a:endParaRPr lang="ru-RU" sz="4300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- довести информацию </a:t>
            </a:r>
            <a:r>
              <a:rPr lang="ru-RU" sz="43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об изменении реквизитов счетов до плательщиков, </a:t>
            </a: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/>
            </a:r>
            <a:b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до </a:t>
            </a:r>
            <a:r>
              <a:rPr lang="ru-RU" sz="43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соответствующих организаций и контрагентов для заключения дополнительных соглашений о внесении изменений в Государственные контракты, договоры (соглашения) для изменения реквизитов банковских счетов</a:t>
            </a: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;</a:t>
            </a:r>
            <a:endParaRPr lang="ru-RU" sz="4300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- необходимо направить в Государственную информационную систему </a:t>
            </a:r>
            <a:b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о государственных и муниципальных платежах извещения об уточнении начислений </a:t>
            </a:r>
            <a:b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3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в части изменения реквизитов банковских счетов.</a:t>
            </a:r>
            <a:endParaRPr lang="ru-RU" sz="4300" dirty="0" smtClean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8229600" cy="863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реквизитах банковских счетов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00124"/>
            <a:ext cx="3973288" cy="104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79673"/>
            <a:ext cx="763548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225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реквизитах банковских счетов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980728"/>
            <a:ext cx="8244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Банка России N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629-П, Минфина России N 12н от 23.01.2018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ведении 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счетов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органов Федерального казначейства и финансовых органов субъектов Российской Федерации (муниципальных образований), органов управления государственными внебюджетными фондами Российской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endParaRPr lang="en-US" sz="1600" i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751513"/>
              </p:ext>
            </p:extLst>
          </p:nvPr>
        </p:nvGraphicFramePr>
        <p:xfrm>
          <a:off x="0" y="2060847"/>
          <a:ext cx="9108504" cy="454152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schemeClr val="bg2">
                      <a:alpha val="15000"/>
                    </a:schemeClr>
                  </a:outerShdw>
                </a:effectLst>
                <a:tableStyleId>{5C22544A-7EE6-4342-B048-85BDC9FD1C3A}</a:tableStyleId>
              </a:tblPr>
              <a:tblGrid>
                <a:gridCol w="588151"/>
                <a:gridCol w="3047745"/>
                <a:gridCol w="2880320"/>
                <a:gridCol w="2592288"/>
              </a:tblGrid>
              <a:tr h="48463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31.12.2019 включительно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01.01.2020</a:t>
                      </a:r>
                      <a:r>
                        <a:rPr lang="en-US" sz="20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!!!</a:t>
                      </a:r>
                      <a:endParaRPr lang="ru-RU" sz="20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4761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№40101810440300018001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УФК по Новгородской области (Администрация Великого Новгорода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04503011630)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 №40101810440300018001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УФК по Новгородской области (Администрация Великого Новгорода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04503011630)</a:t>
                      </a:r>
                    </a:p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Изменений нет.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112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 №40204810940300008052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УФК по Новгородской области (комитет  финансов Администрации Великого Новгорода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02503011620,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Великого Новгорода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038030001)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Счёт №40204810940300008052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УФК по Новгородской области (Администрация Великого Новгорода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л/с 03503011630)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счета №40204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Новгород 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изменился.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Изменилось наименование получателя средств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номер его лицевого счета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(указывается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номер лицевого счета, открытого в УФК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Новгородской области).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:\Человечек с лупо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052736"/>
            <a:ext cx="1440160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33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реквизитах банковских счетов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811010"/>
              </p:ext>
            </p:extLst>
          </p:nvPr>
        </p:nvGraphicFramePr>
        <p:xfrm>
          <a:off x="22920" y="1052737"/>
          <a:ext cx="9121080" cy="547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049"/>
                <a:gridCol w="3074804"/>
                <a:gridCol w="2743435"/>
                <a:gridCol w="2699792"/>
              </a:tblGrid>
              <a:tr h="5707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31.12.2019 включительно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01.01.2020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!!!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509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№40</a:t>
                      </a:r>
                      <a:r>
                        <a:rPr lang="en-US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701810300003000034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финансов Администрации Великого Новгорода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БЦ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«Читай-город»  л/с 209570017)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 №40701810040301008030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УФК по Новгородской области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БЦ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«Читай-город» 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0506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J00780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Изменился номер счета №40701 в Отделении Новгород.</a:t>
                      </a:r>
                    </a:p>
                    <a:p>
                      <a:pPr algn="l"/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Изменилось наименование получателя средств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номер его лицевого счета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(указывается номер лицевого счета, открытого в УФК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Новгородской области).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509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Счёт №40302810100005000026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 финансов Администрации Великого Новгорода (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МКУ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Городское хозяйство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л/с 059190300)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Счёт №40302810040303008084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Отделении Новгород,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БИК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044959001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УФК по Новгородской области (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МКУ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Городское хозяйство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л/с 05503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J37410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Изменился номер счета №40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Отделении Новгород.</a:t>
                      </a:r>
                    </a:p>
                    <a:p>
                      <a:pPr algn="l"/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Изменилось наименование получателя средств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номер его лицевого счета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(указывается номер лицевого счета, открытого в УФК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Новгородской области).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95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696744" cy="79208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Актуальные 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вопросы обеспечения наличными денежными </a:t>
            </a: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средствами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400" dirty="0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документы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Российской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от 30.06.2014 № 10н 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вопросу минимизации наличного денежного обращения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16.07.2018 № 07-04-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05/05-14896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Банка России от 31.05.2018 № 04-45-7/4048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06.07.2018 № 09-02-07/47375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27.07.2018 №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07-04- 05/05-15900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(памятка клиентам ТОФК)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Минтруда  от 21.12.2018 №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18-2/В-769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(!)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44824"/>
            <a:ext cx="129614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093296"/>
            <a:ext cx="2555304" cy="628179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37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Объявление 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2733409" cy="19686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195736" y="1772816"/>
            <a:ext cx="6840760" cy="468052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Письмо УФК по Новгородской области от 29.11.2019 №50-05-04/7402 </a:t>
            </a:r>
            <a:b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</a:br>
            <a: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«О доведении информации до подведомственных учреждений»</a:t>
            </a:r>
            <a:r>
              <a:rPr lang="en-US" sz="46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 :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</a:rPr>
              <a:t>2.2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 В случае необходимости перечисления денежных средств на расчётную (дебетовую)  банковскую карту, с 09.01.2020 клиенты представляют в Управление Заявку на получение денежных средств, перечисляемых на карту (код формы 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Calibri"/>
              </a:rPr>
              <a:t>по </a:t>
            </a:r>
            <a:r>
              <a:rPr lang="ru-RU" sz="4400" dirty="0" err="1">
                <a:solidFill>
                  <a:srgbClr val="000000"/>
                </a:solidFill>
                <a:latin typeface="Times New Roman"/>
                <a:ea typeface="Calibri"/>
              </a:rPr>
              <a:t>КФД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 0531243) (далее - Заявка). Образцы заполнения Заявки - Приложения №2, №3 к настоящему письму также размещены на официальном сайте Управления:</a:t>
            </a:r>
            <a:r>
              <a:rPr lang="ru-RU" sz="4400" dirty="0">
                <a:latin typeface="Times New Roman"/>
                <a:ea typeface="Times New Roman"/>
              </a:rPr>
              <a:t> </a:t>
            </a:r>
            <a:br>
              <a:rPr lang="ru-RU" sz="4400" dirty="0">
                <a:latin typeface="Times New Roman"/>
                <a:ea typeface="Times New Roman"/>
              </a:rPr>
            </a:br>
            <a:r>
              <a:rPr lang="ru-RU" sz="4400" dirty="0" err="1">
                <a:solidFill>
                  <a:srgbClr val="1F497D"/>
                </a:solidFill>
                <a:latin typeface="Times New Roman"/>
                <a:ea typeface="Calibri"/>
              </a:rPr>
              <a:t>http</a:t>
            </a:r>
            <a:r>
              <a:rPr lang="ru-RU" sz="4400" dirty="0">
                <a:solidFill>
                  <a:srgbClr val="1F497D"/>
                </a:solidFill>
                <a:latin typeface="Times New Roman"/>
                <a:ea typeface="Calibri"/>
              </a:rPr>
              <a:t>:// </a:t>
            </a:r>
            <a:r>
              <a:rPr lang="ru-RU" sz="4400" dirty="0" err="1">
                <a:solidFill>
                  <a:srgbClr val="1F497D"/>
                </a:solidFill>
                <a:latin typeface="Times New Roman"/>
                <a:ea typeface="Calibri"/>
              </a:rPr>
              <a:t>novgorod.roskazna.ru</a:t>
            </a:r>
            <a:r>
              <a:rPr lang="ru-RU" sz="4400" dirty="0">
                <a:solidFill>
                  <a:srgbClr val="1F497D"/>
                </a:solidFill>
                <a:latin typeface="Times New Roman"/>
                <a:ea typeface="Calibri"/>
              </a:rPr>
              <a:t> / Документы / Кассовое обслуживание / Обеспечение  наличными / 2019 / Ноябрь</a:t>
            </a:r>
            <a:r>
              <a:rPr lang="ru-RU" sz="4400" dirty="0">
                <a:latin typeface="Times New Roman"/>
                <a:ea typeface="Calibri"/>
              </a:rPr>
              <a:t>.</a:t>
            </a:r>
            <a:endParaRPr lang="ru-RU" sz="44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</a:rPr>
              <a:t>2.3.</a:t>
            </a:r>
            <a:r>
              <a:rPr lang="ru-RU" sz="4400" dirty="0">
                <a:latin typeface="Times New Roman"/>
                <a:ea typeface="Times New Roman"/>
              </a:rPr>
              <a:t> 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При внесении денежных средств с использованием карт клиент представляет в Управление Расшифровку сумм неиспользованных (внесённых через банкомат или пункт выдачи наличных денежных средств) средств (код 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  <a:ea typeface="Calibri"/>
              </a:rPr>
              <a:t>формыпо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4400" dirty="0" err="1">
                <a:solidFill>
                  <a:srgbClr val="000000"/>
                </a:solidFill>
                <a:latin typeface="Times New Roman"/>
                <a:ea typeface="Calibri"/>
              </a:rPr>
              <a:t>КФД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 0531251) (далее - Расшифровка) с учётом новых реквизитов.</a:t>
            </a:r>
            <a:r>
              <a:rPr lang="ru-RU" sz="4400" dirty="0">
                <a:latin typeface="Times New Roman"/>
                <a:ea typeface="Times New Roman"/>
              </a:rPr>
              <a:t> 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Образцы заполнения Расшифровки - Приложения №4, №5, №6 к настоящему письму также размещены на официальном сайте Управления: </a:t>
            </a:r>
            <a:r>
              <a:rPr lang="ru-RU" sz="4400" dirty="0" err="1">
                <a:solidFill>
                  <a:srgbClr val="1F497D"/>
                </a:solidFill>
                <a:latin typeface="Times New Roman"/>
                <a:ea typeface="Calibri"/>
              </a:rPr>
              <a:t>http</a:t>
            </a:r>
            <a:r>
              <a:rPr lang="ru-RU" sz="4400" dirty="0">
                <a:solidFill>
                  <a:srgbClr val="1F497D"/>
                </a:solidFill>
                <a:latin typeface="Times New Roman"/>
                <a:ea typeface="Calibri"/>
              </a:rPr>
              <a:t>:// </a:t>
            </a:r>
            <a:r>
              <a:rPr lang="ru-RU" sz="4400" dirty="0" err="1">
                <a:solidFill>
                  <a:srgbClr val="1F497D"/>
                </a:solidFill>
                <a:latin typeface="Times New Roman"/>
                <a:ea typeface="Calibri"/>
              </a:rPr>
              <a:t>novgorod.roskazna.ru</a:t>
            </a:r>
            <a:r>
              <a:rPr lang="ru-RU" sz="4400" dirty="0">
                <a:solidFill>
                  <a:srgbClr val="1F497D"/>
                </a:solidFill>
                <a:latin typeface="Times New Roman"/>
                <a:ea typeface="Calibri"/>
              </a:rPr>
              <a:t> / Документы / Кассовое обслуживание / Обеспечение  наличными / 2019 / Ноябрь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  <a:endParaRPr lang="ru-RU" sz="44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300" b="1" dirty="0">
                <a:solidFill>
                  <a:schemeClr val="tx1"/>
                </a:solidFill>
                <a:latin typeface="Times New Roman"/>
                <a:ea typeface="Calibri"/>
              </a:rPr>
              <a:t>2.4. 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С 01.01.2020 Управление направляет клиентам посредством Системы удалённого финансового документооборота (</a:t>
            </a:r>
            <a:r>
              <a:rPr lang="ru-RU" sz="4300" dirty="0" err="1">
                <a:solidFill>
                  <a:schemeClr val="tx1"/>
                </a:solidFill>
                <a:latin typeface="Times New Roman"/>
                <a:ea typeface="Calibri"/>
              </a:rPr>
              <a:t>СУФД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) только </a:t>
            </a:r>
            <a:r>
              <a:rPr lang="ru-RU" sz="4300" dirty="0" smtClean="0">
                <a:solidFill>
                  <a:schemeClr val="tx1"/>
                </a:solidFill>
                <a:latin typeface="Times New Roman"/>
                <a:ea typeface="Calibri"/>
              </a:rPr>
              <a:t>Сведения об 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операциях, совершаемых с использованием карт (код формы по </a:t>
            </a:r>
            <a:r>
              <a:rPr lang="ru-RU" sz="4300" dirty="0" err="1">
                <a:solidFill>
                  <a:schemeClr val="tx1"/>
                </a:solidFill>
                <a:latin typeface="Times New Roman"/>
                <a:ea typeface="Calibri"/>
              </a:rPr>
              <a:t>КФД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 0531246). Ведомость операций уполномоченного подразделения получателя средств бюджета с денежными средствами (код формы по </a:t>
            </a:r>
            <a:r>
              <a:rPr lang="ru-RU" sz="4300" dirty="0" err="1">
                <a:solidFill>
                  <a:schemeClr val="tx1"/>
                </a:solidFill>
                <a:latin typeface="Times New Roman"/>
                <a:ea typeface="Calibri"/>
              </a:rPr>
              <a:t>КФД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 0531244) / Ведомость операций уполномоченного подразделения </a:t>
            </a:r>
            <a:r>
              <a:rPr lang="ru-RU" sz="4300" dirty="0" err="1">
                <a:solidFill>
                  <a:schemeClr val="tx1"/>
                </a:solidFill>
                <a:latin typeface="Times New Roman"/>
                <a:ea typeface="Calibri"/>
              </a:rPr>
              <a:t>неучастника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 бюджетного процесса с денежными средствами (код формы по </a:t>
            </a:r>
            <a:r>
              <a:rPr lang="ru-RU" sz="4300" dirty="0" err="1">
                <a:solidFill>
                  <a:schemeClr val="tx1"/>
                </a:solidFill>
                <a:latin typeface="Times New Roman"/>
                <a:ea typeface="Calibri"/>
              </a:rPr>
              <a:t>КФД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 0531245) с 01.01.2020 Управлением </a:t>
            </a:r>
            <a:r>
              <a:rPr lang="ru-RU" sz="4300" dirty="0" smtClean="0">
                <a:solidFill>
                  <a:schemeClr val="tx1"/>
                </a:solidFill>
                <a:latin typeface="Times New Roman"/>
                <a:ea typeface="Calibri"/>
              </a:rPr>
              <a:t>не </a:t>
            </a:r>
            <a:r>
              <a:rPr lang="ru-RU" sz="4300" dirty="0">
                <a:solidFill>
                  <a:schemeClr val="tx1"/>
                </a:solidFill>
                <a:latin typeface="Times New Roman"/>
                <a:ea typeface="Calibri"/>
              </a:rPr>
              <a:t>представляется.</a:t>
            </a:r>
          </a:p>
          <a:p>
            <a:pPr indent="450215" algn="l">
              <a:lnSpc>
                <a:spcPct val="150000"/>
              </a:lnSpc>
              <a:spcAft>
                <a:spcPts val="0"/>
              </a:spcAft>
            </a:pPr>
            <a:endParaRPr lang="ru-RU" sz="4300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00124"/>
            <a:ext cx="3973288" cy="104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932452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0643"/>
            <a:ext cx="67008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139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696744" cy="79208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обеспечения наличными денежными средствами клиентов Управления</a:t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3" y="1196752"/>
            <a:ext cx="8373912" cy="73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4824"/>
            <a:ext cx="13906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88506"/>
            <a:ext cx="1656184" cy="161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076" y="2276873"/>
            <a:ext cx="6605289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172" y="3305398"/>
            <a:ext cx="4699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269" y="4097561"/>
            <a:ext cx="3437705" cy="228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7" y="4941168"/>
            <a:ext cx="1512169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959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696744" cy="79208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обеспечения наличными денежными средствами клиентов Управления</a:t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92392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24744"/>
            <a:ext cx="4813262" cy="7656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ПАО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Сбербанк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победитель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электронных аукционов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открытию и ведению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счетов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№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40116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УФК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Новгородской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области.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27.09.2019 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завершено обеспечение наличными денежными средствами клиентов Управления с использованием чеков.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30.09.2019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действует только 2 варианта обеспечения наличными денежными средствами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использованием 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расчетных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(дебетовых) банковских карт 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ПАО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Сбербанк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использованием карты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платежной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системы «МИР» 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рамках зарплатного проекта.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Информация на официальном сайте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http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:// </a:t>
            </a:r>
            <a:r>
              <a:rPr lang="ru-RU" sz="1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novgorod.roskazna.ru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/ Документы / Кассовое обслуживание / Обеспечение  наличными / 2019 / Ноябрь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782" y="3861049"/>
            <a:ext cx="396044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179909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Новгор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ПрезентацияНовгород</Template>
  <TotalTime>4925</TotalTime>
  <Words>376</Words>
  <Application>Microsoft Office PowerPoint</Application>
  <PresentationFormat>Экран (4:3)</PresentationFormat>
  <Paragraphs>174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ПрезентацияНовгород</vt:lpstr>
      <vt:lpstr>Презентация PowerPoint</vt:lpstr>
      <vt:lpstr>О реквизитах банковских счетов </vt:lpstr>
      <vt:lpstr>О реквизитах банковских счетов</vt:lpstr>
      <vt:lpstr>О реквизитах банковских счетов </vt:lpstr>
      <vt:lpstr>О реквизитах банковских счетов</vt:lpstr>
      <vt:lpstr> Актуальные вопросы обеспечения наличными денежными средствами </vt:lpstr>
      <vt:lpstr>Презентация PowerPoint</vt:lpstr>
      <vt:lpstr> Актуальные вопросы обеспечения наличными денежными средствами клиентов Управления  </vt:lpstr>
      <vt:lpstr> Актуальные вопросы обеспечения наличными денежными средствами клиентов Управления  </vt:lpstr>
      <vt:lpstr>  Актуальные вопросы обеспечения наличными денежными средствами клиентов Управления  </vt:lpstr>
      <vt:lpstr>  Завершение 2019 финансового года  </vt:lpstr>
      <vt:lpstr>  Завершение 2019 финансового года  </vt:lpstr>
      <vt:lpstr> Отображение бюджетных карт в личном кабинете АС «Сбербанк Онлайн» физических лиц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Ганева Светлана Николаевна</cp:lastModifiedBy>
  <cp:revision>281</cp:revision>
  <cp:lastPrinted>2019-12-13T08:03:56Z</cp:lastPrinted>
  <dcterms:created xsi:type="dcterms:W3CDTF">2014-12-09T18:01:00Z</dcterms:created>
  <dcterms:modified xsi:type="dcterms:W3CDTF">2019-12-13T13:30:55Z</dcterms:modified>
</cp:coreProperties>
</file>