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2"/>
  </p:notesMasterIdLst>
  <p:handoutMasterIdLst>
    <p:handoutMasterId r:id="rId23"/>
  </p:handoutMasterIdLst>
  <p:sldIdLst>
    <p:sldId id="293" r:id="rId2"/>
    <p:sldId id="315" r:id="rId3"/>
    <p:sldId id="332" r:id="rId4"/>
    <p:sldId id="325" r:id="rId5"/>
    <p:sldId id="333" r:id="rId6"/>
    <p:sldId id="322" r:id="rId7"/>
    <p:sldId id="323" r:id="rId8"/>
    <p:sldId id="312" r:id="rId9"/>
    <p:sldId id="337" r:id="rId10"/>
    <p:sldId id="338" r:id="rId11"/>
    <p:sldId id="346" r:id="rId12"/>
    <p:sldId id="347" r:id="rId13"/>
    <p:sldId id="348" r:id="rId14"/>
    <p:sldId id="349" r:id="rId15"/>
    <p:sldId id="344" r:id="rId16"/>
    <p:sldId id="345" r:id="rId17"/>
    <p:sldId id="350" r:id="rId18"/>
    <p:sldId id="334" r:id="rId19"/>
    <p:sldId id="336" r:id="rId20"/>
    <p:sldId id="351" r:id="rId21"/>
  </p:sldIdLst>
  <p:sldSz cx="12192000" cy="6858000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E897A78-646D-4735-AD0A-F0877CD0326B}">
          <p14:sldIdLst/>
        </p14:section>
        <p14:section name="Раздел без заголовка" id="{35158A4D-836B-4C46-8657-B230111A9C27}">
          <p14:sldIdLst>
            <p14:sldId id="293"/>
            <p14:sldId id="315"/>
            <p14:sldId id="332"/>
            <p14:sldId id="325"/>
            <p14:sldId id="333"/>
            <p14:sldId id="322"/>
            <p14:sldId id="323"/>
            <p14:sldId id="312"/>
            <p14:sldId id="337"/>
            <p14:sldId id="338"/>
            <p14:sldId id="346"/>
            <p14:sldId id="347"/>
            <p14:sldId id="348"/>
            <p14:sldId id="349"/>
            <p14:sldId id="344"/>
            <p14:sldId id="345"/>
            <p14:sldId id="350"/>
            <p14:sldId id="334"/>
            <p14:sldId id="336"/>
            <p14:sldId id="35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705" autoAdjust="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749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990BD4-A3A4-4ABB-A091-6D6C1ED56237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845D1D-FF29-4582-8BA2-4C1D0F62CF90}">
      <dgm:prSet phldrT="[Текст]" custT="1"/>
      <dgm:spPr/>
      <dgm:t>
        <a:bodyPr/>
        <a:lstStyle/>
        <a:p>
          <a:r>
            <a:rPr lang="ru-RU" sz="2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Проверка Заявки</a:t>
          </a:r>
        </a:p>
      </dgm:t>
    </dgm:pt>
    <dgm:pt modelId="{64DBC47A-96CF-463A-B457-016678612745}" type="parTrans" cxnId="{C70B0070-19E0-45D6-BD09-226E0D96D574}">
      <dgm:prSet/>
      <dgm:spPr/>
      <dgm:t>
        <a:bodyPr/>
        <a:lstStyle/>
        <a:p>
          <a:endParaRPr lang="ru-RU"/>
        </a:p>
      </dgm:t>
    </dgm:pt>
    <dgm:pt modelId="{68981BBF-D7A4-42F4-85C8-DC21836DDE57}" type="sibTrans" cxnId="{C70B0070-19E0-45D6-BD09-226E0D96D574}">
      <dgm:prSet/>
      <dgm:spPr/>
      <dgm:t>
        <a:bodyPr/>
        <a:lstStyle/>
        <a:p>
          <a:endParaRPr lang="ru-RU"/>
        </a:p>
      </dgm:t>
    </dgm:pt>
    <dgm:pt modelId="{EC33F326-19B2-4EFE-AD48-CC6BDFE34B2B}">
      <dgm:prSet phldrT="[Текст]" custT="1"/>
      <dgm:spPr/>
      <dgm:t>
        <a:bodyPr/>
        <a:lstStyle/>
        <a:p>
          <a:r>
            <a:rPr lang="ru-RU" sz="1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форма или информация, указанная в Заявке, </a:t>
          </a:r>
          <a:r>
            <a:rPr lang="ru-RU" sz="1400" b="1" i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не</a:t>
          </a:r>
          <a:r>
            <a:rPr lang="ru-RU" sz="1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1400" b="1" i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соответствуют</a:t>
          </a:r>
          <a:r>
            <a:rPr lang="ru-RU" sz="1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требованиям, установленным Порядком санкционирования</a:t>
          </a:r>
        </a:p>
      </dgm:t>
    </dgm:pt>
    <dgm:pt modelId="{48062E22-96EC-4879-A089-7E04AE696374}" type="parTrans" cxnId="{C8A65BAB-36DF-4137-A35D-4E513A3CE7FD}">
      <dgm:prSet/>
      <dgm:spPr/>
      <dgm:t>
        <a:bodyPr/>
        <a:lstStyle/>
        <a:p>
          <a:endParaRPr lang="ru-RU"/>
        </a:p>
      </dgm:t>
    </dgm:pt>
    <dgm:pt modelId="{489FE34A-FF15-48F1-9A9C-730EECB8B4D5}" type="sibTrans" cxnId="{C8A65BAB-36DF-4137-A35D-4E513A3CE7FD}">
      <dgm:prSet/>
      <dgm:spPr/>
      <dgm:t>
        <a:bodyPr/>
        <a:lstStyle/>
        <a:p>
          <a:endParaRPr lang="ru-RU"/>
        </a:p>
      </dgm:t>
    </dgm:pt>
    <dgm:pt modelId="{4EF51513-3976-497D-8D65-65205B1A69F4}">
      <dgm:prSet phldrT="[Текст]" custT="1"/>
      <dgm:spPr/>
      <dgm:t>
        <a:bodyPr/>
        <a:lstStyle/>
        <a:p>
          <a:r>
            <a: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Протокол с причиной возврата</a:t>
          </a:r>
        </a:p>
      </dgm:t>
    </dgm:pt>
    <dgm:pt modelId="{6070021F-ECBB-4E8A-8AFC-F4E49586C145}" type="parTrans" cxnId="{4C9E7AFF-7F7C-42C5-8A2F-F3927ADF55D1}">
      <dgm:prSet/>
      <dgm:spPr/>
      <dgm:t>
        <a:bodyPr/>
        <a:lstStyle/>
        <a:p>
          <a:endParaRPr lang="ru-RU"/>
        </a:p>
      </dgm:t>
    </dgm:pt>
    <dgm:pt modelId="{5DEBE33A-F585-4F4F-8D63-E55310D2544C}" type="sibTrans" cxnId="{4C9E7AFF-7F7C-42C5-8A2F-F3927ADF55D1}">
      <dgm:prSet/>
      <dgm:spPr/>
      <dgm:t>
        <a:bodyPr/>
        <a:lstStyle/>
        <a:p>
          <a:endParaRPr lang="ru-RU"/>
        </a:p>
      </dgm:t>
    </dgm:pt>
    <dgm:pt modelId="{C8794AFD-650D-4AE8-B56F-64EB3DA9BBCB}">
      <dgm:prSet phldrT="[Текст]" custT="1"/>
      <dgm:spPr/>
      <dgm:t>
        <a:bodyPr/>
        <a:lstStyle/>
        <a:p>
          <a:r>
            <a:rPr lang="ru-RU" sz="1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форма или информация, указанная в Заявке, </a:t>
          </a:r>
          <a:r>
            <a:rPr lang="ru-RU" sz="1400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соответствуют</a:t>
          </a:r>
          <a:r>
            <a:rPr lang="ru-RU" sz="1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 требованиям, установленным Порядком санкционирования</a:t>
          </a:r>
        </a:p>
      </dgm:t>
    </dgm:pt>
    <dgm:pt modelId="{441C5285-7E38-4BA9-824F-C1E3CDC30E3F}" type="parTrans" cxnId="{BA698363-00F9-4A33-AB62-2187A530E683}">
      <dgm:prSet/>
      <dgm:spPr/>
      <dgm:t>
        <a:bodyPr/>
        <a:lstStyle/>
        <a:p>
          <a:endParaRPr lang="ru-RU"/>
        </a:p>
      </dgm:t>
    </dgm:pt>
    <dgm:pt modelId="{570DB237-8164-4FD5-BAE5-47CB85E35703}" type="sibTrans" cxnId="{BA698363-00F9-4A33-AB62-2187A530E683}">
      <dgm:prSet/>
      <dgm:spPr/>
      <dgm:t>
        <a:bodyPr/>
        <a:lstStyle/>
        <a:p>
          <a:endParaRPr lang="ru-RU"/>
        </a:p>
      </dgm:t>
    </dgm:pt>
    <dgm:pt modelId="{5EF84351-0254-46AA-9D9B-512791F0D223}">
      <dgm:prSet phldrT="[Текст]" custT="1"/>
      <dgm:spPr/>
      <dgm:t>
        <a:bodyPr/>
        <a:lstStyle/>
        <a:p>
          <a:r>
            <a:rPr lang="ru-RU" sz="16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Санкционирование оплаты денежного обязательства</a:t>
          </a:r>
        </a:p>
      </dgm:t>
    </dgm:pt>
    <dgm:pt modelId="{043291F2-0A58-4EE2-A9EE-3927F0274198}" type="parTrans" cxnId="{C9D8B94E-2B2C-4807-8630-19F0550925A3}">
      <dgm:prSet/>
      <dgm:spPr/>
      <dgm:t>
        <a:bodyPr/>
        <a:lstStyle/>
        <a:p>
          <a:endParaRPr lang="ru-RU"/>
        </a:p>
      </dgm:t>
    </dgm:pt>
    <dgm:pt modelId="{E5122027-AFEA-44D8-AD0A-92DD42080024}" type="sibTrans" cxnId="{C9D8B94E-2B2C-4807-8630-19F0550925A3}">
      <dgm:prSet/>
      <dgm:spPr/>
      <dgm:t>
        <a:bodyPr/>
        <a:lstStyle/>
        <a:p>
          <a:endParaRPr lang="ru-RU"/>
        </a:p>
      </dgm:t>
    </dgm:pt>
    <dgm:pt modelId="{39B912F2-6942-4490-84D8-8CCE73D4DD40}" type="pres">
      <dgm:prSet presAssocID="{1D990BD4-A3A4-4ABB-A091-6D6C1ED5623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59CAB80-39A3-4CD6-B992-B5EDD7BC4B87}" type="pres">
      <dgm:prSet presAssocID="{39845D1D-FF29-4582-8BA2-4C1D0F62CF90}" presName="hierRoot1" presStyleCnt="0"/>
      <dgm:spPr/>
    </dgm:pt>
    <dgm:pt modelId="{7782D555-4CF3-4F15-BF59-EFE817FCAA35}" type="pres">
      <dgm:prSet presAssocID="{39845D1D-FF29-4582-8BA2-4C1D0F62CF90}" presName="composite" presStyleCnt="0"/>
      <dgm:spPr/>
    </dgm:pt>
    <dgm:pt modelId="{090DDF0B-776A-4D57-8946-FD4218F2B690}" type="pres">
      <dgm:prSet presAssocID="{39845D1D-FF29-4582-8BA2-4C1D0F62CF90}" presName="background" presStyleLbl="node0" presStyleIdx="0" presStyleCnt="1"/>
      <dgm:spPr/>
    </dgm:pt>
    <dgm:pt modelId="{520A385F-8409-49EA-8B8C-81ECF25AE133}" type="pres">
      <dgm:prSet presAssocID="{39845D1D-FF29-4582-8BA2-4C1D0F62CF90}" presName="text" presStyleLbl="fgAcc0" presStyleIdx="0" presStyleCnt="1" custScaleX="501285" custLinFactNeighborX="12363" custLinFactNeighborY="175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D1E69B-5DF5-4C29-9BFC-1F40D0EA4E52}" type="pres">
      <dgm:prSet presAssocID="{39845D1D-FF29-4582-8BA2-4C1D0F62CF90}" presName="hierChild2" presStyleCnt="0"/>
      <dgm:spPr/>
    </dgm:pt>
    <dgm:pt modelId="{A25C6C34-B7B5-42F5-9F1C-756005AF4154}" type="pres">
      <dgm:prSet presAssocID="{48062E22-96EC-4879-A089-7E04AE696374}" presName="Name10" presStyleLbl="parChTrans1D2" presStyleIdx="0" presStyleCnt="2"/>
      <dgm:spPr/>
      <dgm:t>
        <a:bodyPr/>
        <a:lstStyle/>
        <a:p>
          <a:endParaRPr lang="ru-RU"/>
        </a:p>
      </dgm:t>
    </dgm:pt>
    <dgm:pt modelId="{ACD6273A-BD5F-43CE-AAC3-F103C21DAC19}" type="pres">
      <dgm:prSet presAssocID="{EC33F326-19B2-4EFE-AD48-CC6BDFE34B2B}" presName="hierRoot2" presStyleCnt="0"/>
      <dgm:spPr/>
    </dgm:pt>
    <dgm:pt modelId="{54792956-169A-4967-A0D5-F00477434C4C}" type="pres">
      <dgm:prSet presAssocID="{EC33F326-19B2-4EFE-AD48-CC6BDFE34B2B}" presName="composite2" presStyleCnt="0"/>
      <dgm:spPr/>
    </dgm:pt>
    <dgm:pt modelId="{147CC5E9-7659-4E72-93B6-291274B17BFE}" type="pres">
      <dgm:prSet presAssocID="{EC33F326-19B2-4EFE-AD48-CC6BDFE34B2B}" presName="background2" presStyleLbl="node2" presStyleIdx="0" presStyleCnt="2"/>
      <dgm:spPr/>
    </dgm:pt>
    <dgm:pt modelId="{E2528379-EA2C-459D-8332-C9957DC5AE80}" type="pres">
      <dgm:prSet presAssocID="{EC33F326-19B2-4EFE-AD48-CC6BDFE34B2B}" presName="text2" presStyleLbl="fgAcc2" presStyleIdx="0" presStyleCnt="2" custScaleX="344386" custScaleY="961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830D9E-94F4-440B-8D93-4C821A0D3C79}" type="pres">
      <dgm:prSet presAssocID="{EC33F326-19B2-4EFE-AD48-CC6BDFE34B2B}" presName="hierChild3" presStyleCnt="0"/>
      <dgm:spPr/>
    </dgm:pt>
    <dgm:pt modelId="{235A6A06-62A4-496C-A727-C042F91ECFE2}" type="pres">
      <dgm:prSet presAssocID="{6070021F-ECBB-4E8A-8AFC-F4E49586C145}" presName="Name17" presStyleLbl="parChTrans1D3" presStyleIdx="0" presStyleCnt="2"/>
      <dgm:spPr/>
      <dgm:t>
        <a:bodyPr/>
        <a:lstStyle/>
        <a:p>
          <a:endParaRPr lang="ru-RU"/>
        </a:p>
      </dgm:t>
    </dgm:pt>
    <dgm:pt modelId="{30991364-F12C-4280-9C9C-FD21175B4E5E}" type="pres">
      <dgm:prSet presAssocID="{4EF51513-3976-497D-8D65-65205B1A69F4}" presName="hierRoot3" presStyleCnt="0"/>
      <dgm:spPr/>
    </dgm:pt>
    <dgm:pt modelId="{30386372-13ED-4547-B0D1-AFD6F8407EA1}" type="pres">
      <dgm:prSet presAssocID="{4EF51513-3976-497D-8D65-65205B1A69F4}" presName="composite3" presStyleCnt="0"/>
      <dgm:spPr/>
    </dgm:pt>
    <dgm:pt modelId="{C6793614-05F8-4E1E-8AC1-1006F3781F0B}" type="pres">
      <dgm:prSet presAssocID="{4EF51513-3976-497D-8D65-65205B1A69F4}" presName="background3" presStyleLbl="node3" presStyleIdx="0" presStyleCnt="2"/>
      <dgm:spPr/>
    </dgm:pt>
    <dgm:pt modelId="{C232F6BD-D45E-4B59-BABD-F2098751B045}" type="pres">
      <dgm:prSet presAssocID="{4EF51513-3976-497D-8D65-65205B1A69F4}" presName="text3" presStyleLbl="fgAcc3" presStyleIdx="0" presStyleCnt="2" custScaleX="1910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8E47D7-892B-4412-B5FB-5A6BC821B251}" type="pres">
      <dgm:prSet presAssocID="{4EF51513-3976-497D-8D65-65205B1A69F4}" presName="hierChild4" presStyleCnt="0"/>
      <dgm:spPr/>
    </dgm:pt>
    <dgm:pt modelId="{74B2AC92-A1D0-4324-8E16-D178F0B2B016}" type="pres">
      <dgm:prSet presAssocID="{441C5285-7E38-4BA9-824F-C1E3CDC30E3F}" presName="Name10" presStyleLbl="parChTrans1D2" presStyleIdx="1" presStyleCnt="2"/>
      <dgm:spPr/>
      <dgm:t>
        <a:bodyPr/>
        <a:lstStyle/>
        <a:p>
          <a:endParaRPr lang="ru-RU"/>
        </a:p>
      </dgm:t>
    </dgm:pt>
    <dgm:pt modelId="{0FA2F7AC-9610-4B07-AB84-BA2632E21ACB}" type="pres">
      <dgm:prSet presAssocID="{C8794AFD-650D-4AE8-B56F-64EB3DA9BBCB}" presName="hierRoot2" presStyleCnt="0"/>
      <dgm:spPr/>
    </dgm:pt>
    <dgm:pt modelId="{2B225812-0AE8-46B4-8A6C-18CE55A27A18}" type="pres">
      <dgm:prSet presAssocID="{C8794AFD-650D-4AE8-B56F-64EB3DA9BBCB}" presName="composite2" presStyleCnt="0"/>
      <dgm:spPr/>
    </dgm:pt>
    <dgm:pt modelId="{8C9A74D3-9641-4384-98B7-6E0EBDC0192F}" type="pres">
      <dgm:prSet presAssocID="{C8794AFD-650D-4AE8-B56F-64EB3DA9BBCB}" presName="background2" presStyleLbl="node2" presStyleIdx="1" presStyleCnt="2"/>
      <dgm:spPr/>
    </dgm:pt>
    <dgm:pt modelId="{4C513244-59D5-448F-BC21-962AB10BA4F0}" type="pres">
      <dgm:prSet presAssocID="{C8794AFD-650D-4AE8-B56F-64EB3DA9BBCB}" presName="text2" presStyleLbl="fgAcc2" presStyleIdx="1" presStyleCnt="2" custScaleX="337452" custLinFactNeighborX="618" custLinFactNeighborY="9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AB41971-6541-46A2-835D-F6DB1FB13C55}" type="pres">
      <dgm:prSet presAssocID="{C8794AFD-650D-4AE8-B56F-64EB3DA9BBCB}" presName="hierChild3" presStyleCnt="0"/>
      <dgm:spPr/>
    </dgm:pt>
    <dgm:pt modelId="{1535DD7F-1434-4373-B9FF-F7E0022AFCE1}" type="pres">
      <dgm:prSet presAssocID="{043291F2-0A58-4EE2-A9EE-3927F0274198}" presName="Name17" presStyleLbl="parChTrans1D3" presStyleIdx="1" presStyleCnt="2"/>
      <dgm:spPr/>
      <dgm:t>
        <a:bodyPr/>
        <a:lstStyle/>
        <a:p>
          <a:endParaRPr lang="ru-RU"/>
        </a:p>
      </dgm:t>
    </dgm:pt>
    <dgm:pt modelId="{440C46C4-81DA-4EB2-82D4-49DC131C8F16}" type="pres">
      <dgm:prSet presAssocID="{5EF84351-0254-46AA-9D9B-512791F0D223}" presName="hierRoot3" presStyleCnt="0"/>
      <dgm:spPr/>
    </dgm:pt>
    <dgm:pt modelId="{E2CDF898-F1D5-4400-BEB2-09D46C19D908}" type="pres">
      <dgm:prSet presAssocID="{5EF84351-0254-46AA-9D9B-512791F0D223}" presName="composite3" presStyleCnt="0"/>
      <dgm:spPr/>
    </dgm:pt>
    <dgm:pt modelId="{5FE7C14F-2CF2-41DE-B9DF-92D6DAF0E65C}" type="pres">
      <dgm:prSet presAssocID="{5EF84351-0254-46AA-9D9B-512791F0D223}" presName="background3" presStyleLbl="node3" presStyleIdx="1" presStyleCnt="2"/>
      <dgm:spPr/>
    </dgm:pt>
    <dgm:pt modelId="{EC97BE81-CEE8-4BA5-AF33-AC4973A1C3ED}" type="pres">
      <dgm:prSet presAssocID="{5EF84351-0254-46AA-9D9B-512791F0D223}" presName="text3" presStyleLbl="fgAcc3" presStyleIdx="1" presStyleCnt="2" custScaleX="1903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7949D4-C285-4D53-9A58-047B76B6AA1A}" type="pres">
      <dgm:prSet presAssocID="{5EF84351-0254-46AA-9D9B-512791F0D223}" presName="hierChild4" presStyleCnt="0"/>
      <dgm:spPr/>
    </dgm:pt>
  </dgm:ptLst>
  <dgm:cxnLst>
    <dgm:cxn modelId="{7AB67D1C-F94E-4E26-AEAE-CAA973FB00B8}" type="presOf" srcId="{6070021F-ECBB-4E8A-8AFC-F4E49586C145}" destId="{235A6A06-62A4-496C-A727-C042F91ECFE2}" srcOrd="0" destOrd="0" presId="urn:microsoft.com/office/officeart/2005/8/layout/hierarchy1"/>
    <dgm:cxn modelId="{562B1E40-04BC-4965-A94A-6066E434A019}" type="presOf" srcId="{C8794AFD-650D-4AE8-B56F-64EB3DA9BBCB}" destId="{4C513244-59D5-448F-BC21-962AB10BA4F0}" srcOrd="0" destOrd="0" presId="urn:microsoft.com/office/officeart/2005/8/layout/hierarchy1"/>
    <dgm:cxn modelId="{B68AEDB5-3E29-4C6E-8319-2572E5DECE60}" type="presOf" srcId="{1D990BD4-A3A4-4ABB-A091-6D6C1ED56237}" destId="{39B912F2-6942-4490-84D8-8CCE73D4DD40}" srcOrd="0" destOrd="0" presId="urn:microsoft.com/office/officeart/2005/8/layout/hierarchy1"/>
    <dgm:cxn modelId="{987DCCBA-4149-4BF0-8384-1068378CE104}" type="presOf" srcId="{39845D1D-FF29-4582-8BA2-4C1D0F62CF90}" destId="{520A385F-8409-49EA-8B8C-81ECF25AE133}" srcOrd="0" destOrd="0" presId="urn:microsoft.com/office/officeart/2005/8/layout/hierarchy1"/>
    <dgm:cxn modelId="{8A64F47F-A530-4A16-946D-761B29081188}" type="presOf" srcId="{5EF84351-0254-46AA-9D9B-512791F0D223}" destId="{EC97BE81-CEE8-4BA5-AF33-AC4973A1C3ED}" srcOrd="0" destOrd="0" presId="urn:microsoft.com/office/officeart/2005/8/layout/hierarchy1"/>
    <dgm:cxn modelId="{6703BBA9-AE06-435B-9C62-139F1D361EE6}" type="presOf" srcId="{EC33F326-19B2-4EFE-AD48-CC6BDFE34B2B}" destId="{E2528379-EA2C-459D-8332-C9957DC5AE80}" srcOrd="0" destOrd="0" presId="urn:microsoft.com/office/officeart/2005/8/layout/hierarchy1"/>
    <dgm:cxn modelId="{763A08B9-5E7B-4735-A8C4-98B0C14852BC}" type="presOf" srcId="{48062E22-96EC-4879-A089-7E04AE696374}" destId="{A25C6C34-B7B5-42F5-9F1C-756005AF4154}" srcOrd="0" destOrd="0" presId="urn:microsoft.com/office/officeart/2005/8/layout/hierarchy1"/>
    <dgm:cxn modelId="{BA698363-00F9-4A33-AB62-2187A530E683}" srcId="{39845D1D-FF29-4582-8BA2-4C1D0F62CF90}" destId="{C8794AFD-650D-4AE8-B56F-64EB3DA9BBCB}" srcOrd="1" destOrd="0" parTransId="{441C5285-7E38-4BA9-824F-C1E3CDC30E3F}" sibTransId="{570DB237-8164-4FD5-BAE5-47CB85E35703}"/>
    <dgm:cxn modelId="{C70B0070-19E0-45D6-BD09-226E0D96D574}" srcId="{1D990BD4-A3A4-4ABB-A091-6D6C1ED56237}" destId="{39845D1D-FF29-4582-8BA2-4C1D0F62CF90}" srcOrd="0" destOrd="0" parTransId="{64DBC47A-96CF-463A-B457-016678612745}" sibTransId="{68981BBF-D7A4-42F4-85C8-DC21836DDE57}"/>
    <dgm:cxn modelId="{6F9C837A-E5C6-486E-B22D-C0536BEFD81E}" type="presOf" srcId="{441C5285-7E38-4BA9-824F-C1E3CDC30E3F}" destId="{74B2AC92-A1D0-4324-8E16-D178F0B2B016}" srcOrd="0" destOrd="0" presId="urn:microsoft.com/office/officeart/2005/8/layout/hierarchy1"/>
    <dgm:cxn modelId="{9631CD6C-44BB-459F-A479-9E597B63F528}" type="presOf" srcId="{4EF51513-3976-497D-8D65-65205B1A69F4}" destId="{C232F6BD-D45E-4B59-BABD-F2098751B045}" srcOrd="0" destOrd="0" presId="urn:microsoft.com/office/officeart/2005/8/layout/hierarchy1"/>
    <dgm:cxn modelId="{7A3F0B5A-E12A-4843-9ECE-F8F2A55B4DD0}" type="presOf" srcId="{043291F2-0A58-4EE2-A9EE-3927F0274198}" destId="{1535DD7F-1434-4373-B9FF-F7E0022AFCE1}" srcOrd="0" destOrd="0" presId="urn:microsoft.com/office/officeart/2005/8/layout/hierarchy1"/>
    <dgm:cxn modelId="{4C9E7AFF-7F7C-42C5-8A2F-F3927ADF55D1}" srcId="{EC33F326-19B2-4EFE-AD48-CC6BDFE34B2B}" destId="{4EF51513-3976-497D-8D65-65205B1A69F4}" srcOrd="0" destOrd="0" parTransId="{6070021F-ECBB-4E8A-8AFC-F4E49586C145}" sibTransId="{5DEBE33A-F585-4F4F-8D63-E55310D2544C}"/>
    <dgm:cxn modelId="{C9D8B94E-2B2C-4807-8630-19F0550925A3}" srcId="{C8794AFD-650D-4AE8-B56F-64EB3DA9BBCB}" destId="{5EF84351-0254-46AA-9D9B-512791F0D223}" srcOrd="0" destOrd="0" parTransId="{043291F2-0A58-4EE2-A9EE-3927F0274198}" sibTransId="{E5122027-AFEA-44D8-AD0A-92DD42080024}"/>
    <dgm:cxn modelId="{C8A65BAB-36DF-4137-A35D-4E513A3CE7FD}" srcId="{39845D1D-FF29-4582-8BA2-4C1D0F62CF90}" destId="{EC33F326-19B2-4EFE-AD48-CC6BDFE34B2B}" srcOrd="0" destOrd="0" parTransId="{48062E22-96EC-4879-A089-7E04AE696374}" sibTransId="{489FE34A-FF15-48F1-9A9C-730EECB8B4D5}"/>
    <dgm:cxn modelId="{2A084970-8CF9-4BE3-ABC3-08975816D26A}" type="presParOf" srcId="{39B912F2-6942-4490-84D8-8CCE73D4DD40}" destId="{A59CAB80-39A3-4CD6-B992-B5EDD7BC4B87}" srcOrd="0" destOrd="0" presId="urn:microsoft.com/office/officeart/2005/8/layout/hierarchy1"/>
    <dgm:cxn modelId="{219ECE90-13A3-468A-9A69-2A80ED7CDCAD}" type="presParOf" srcId="{A59CAB80-39A3-4CD6-B992-B5EDD7BC4B87}" destId="{7782D555-4CF3-4F15-BF59-EFE817FCAA35}" srcOrd="0" destOrd="0" presId="urn:microsoft.com/office/officeart/2005/8/layout/hierarchy1"/>
    <dgm:cxn modelId="{6F5FDB6F-4D60-4489-8C39-DD3BB1ED7DEA}" type="presParOf" srcId="{7782D555-4CF3-4F15-BF59-EFE817FCAA35}" destId="{090DDF0B-776A-4D57-8946-FD4218F2B690}" srcOrd="0" destOrd="0" presId="urn:microsoft.com/office/officeart/2005/8/layout/hierarchy1"/>
    <dgm:cxn modelId="{7C480E17-200B-458D-9C5A-BF9010140205}" type="presParOf" srcId="{7782D555-4CF3-4F15-BF59-EFE817FCAA35}" destId="{520A385F-8409-49EA-8B8C-81ECF25AE133}" srcOrd="1" destOrd="0" presId="urn:microsoft.com/office/officeart/2005/8/layout/hierarchy1"/>
    <dgm:cxn modelId="{507DA1F8-8D01-4F52-AC08-D069B9452A07}" type="presParOf" srcId="{A59CAB80-39A3-4CD6-B992-B5EDD7BC4B87}" destId="{16D1E69B-5DF5-4C29-9BFC-1F40D0EA4E52}" srcOrd="1" destOrd="0" presId="urn:microsoft.com/office/officeart/2005/8/layout/hierarchy1"/>
    <dgm:cxn modelId="{1B2B5CE1-E0FC-4453-91DE-C6839AB61C09}" type="presParOf" srcId="{16D1E69B-5DF5-4C29-9BFC-1F40D0EA4E52}" destId="{A25C6C34-B7B5-42F5-9F1C-756005AF4154}" srcOrd="0" destOrd="0" presId="urn:microsoft.com/office/officeart/2005/8/layout/hierarchy1"/>
    <dgm:cxn modelId="{98D7D3F2-F68F-4F73-A392-05991E032CC5}" type="presParOf" srcId="{16D1E69B-5DF5-4C29-9BFC-1F40D0EA4E52}" destId="{ACD6273A-BD5F-43CE-AAC3-F103C21DAC19}" srcOrd="1" destOrd="0" presId="urn:microsoft.com/office/officeart/2005/8/layout/hierarchy1"/>
    <dgm:cxn modelId="{1EC88AEB-97F2-4DE8-9CD2-1122D3B578AC}" type="presParOf" srcId="{ACD6273A-BD5F-43CE-AAC3-F103C21DAC19}" destId="{54792956-169A-4967-A0D5-F00477434C4C}" srcOrd="0" destOrd="0" presId="urn:microsoft.com/office/officeart/2005/8/layout/hierarchy1"/>
    <dgm:cxn modelId="{EABF0F96-2A66-4657-8DB5-2B7DCB3210C8}" type="presParOf" srcId="{54792956-169A-4967-A0D5-F00477434C4C}" destId="{147CC5E9-7659-4E72-93B6-291274B17BFE}" srcOrd="0" destOrd="0" presId="urn:microsoft.com/office/officeart/2005/8/layout/hierarchy1"/>
    <dgm:cxn modelId="{BC1AFC39-7CD2-48A6-BCA4-365BCAD1B81E}" type="presParOf" srcId="{54792956-169A-4967-A0D5-F00477434C4C}" destId="{E2528379-EA2C-459D-8332-C9957DC5AE80}" srcOrd="1" destOrd="0" presId="urn:microsoft.com/office/officeart/2005/8/layout/hierarchy1"/>
    <dgm:cxn modelId="{40C75AAA-0A5C-41EF-AAF6-A261C5B76C8D}" type="presParOf" srcId="{ACD6273A-BD5F-43CE-AAC3-F103C21DAC19}" destId="{E8830D9E-94F4-440B-8D93-4C821A0D3C79}" srcOrd="1" destOrd="0" presId="urn:microsoft.com/office/officeart/2005/8/layout/hierarchy1"/>
    <dgm:cxn modelId="{23893466-A40E-4FC8-A80A-915970838EF2}" type="presParOf" srcId="{E8830D9E-94F4-440B-8D93-4C821A0D3C79}" destId="{235A6A06-62A4-496C-A727-C042F91ECFE2}" srcOrd="0" destOrd="0" presId="urn:microsoft.com/office/officeart/2005/8/layout/hierarchy1"/>
    <dgm:cxn modelId="{0A881D76-3A06-4DBE-A863-932939517614}" type="presParOf" srcId="{E8830D9E-94F4-440B-8D93-4C821A0D3C79}" destId="{30991364-F12C-4280-9C9C-FD21175B4E5E}" srcOrd="1" destOrd="0" presId="urn:microsoft.com/office/officeart/2005/8/layout/hierarchy1"/>
    <dgm:cxn modelId="{01D1ECEA-8BD7-4060-8F5F-0EF389355B82}" type="presParOf" srcId="{30991364-F12C-4280-9C9C-FD21175B4E5E}" destId="{30386372-13ED-4547-B0D1-AFD6F8407EA1}" srcOrd="0" destOrd="0" presId="urn:microsoft.com/office/officeart/2005/8/layout/hierarchy1"/>
    <dgm:cxn modelId="{4B784A32-9DA9-4112-A04C-8F806B878165}" type="presParOf" srcId="{30386372-13ED-4547-B0D1-AFD6F8407EA1}" destId="{C6793614-05F8-4E1E-8AC1-1006F3781F0B}" srcOrd="0" destOrd="0" presId="urn:microsoft.com/office/officeart/2005/8/layout/hierarchy1"/>
    <dgm:cxn modelId="{AD962C18-9B2F-468A-8D07-02622704B8B5}" type="presParOf" srcId="{30386372-13ED-4547-B0D1-AFD6F8407EA1}" destId="{C232F6BD-D45E-4B59-BABD-F2098751B045}" srcOrd="1" destOrd="0" presId="urn:microsoft.com/office/officeart/2005/8/layout/hierarchy1"/>
    <dgm:cxn modelId="{4DEF34E3-9C59-4D84-A19D-7D31BD569C09}" type="presParOf" srcId="{30991364-F12C-4280-9C9C-FD21175B4E5E}" destId="{C38E47D7-892B-4412-B5FB-5A6BC821B251}" srcOrd="1" destOrd="0" presId="urn:microsoft.com/office/officeart/2005/8/layout/hierarchy1"/>
    <dgm:cxn modelId="{219FD966-11AC-4C50-B1B2-B03D72A30D10}" type="presParOf" srcId="{16D1E69B-5DF5-4C29-9BFC-1F40D0EA4E52}" destId="{74B2AC92-A1D0-4324-8E16-D178F0B2B016}" srcOrd="2" destOrd="0" presId="urn:microsoft.com/office/officeart/2005/8/layout/hierarchy1"/>
    <dgm:cxn modelId="{5FF6D84A-F69D-4FDB-ABC2-9F3E0C09B45F}" type="presParOf" srcId="{16D1E69B-5DF5-4C29-9BFC-1F40D0EA4E52}" destId="{0FA2F7AC-9610-4B07-AB84-BA2632E21ACB}" srcOrd="3" destOrd="0" presId="urn:microsoft.com/office/officeart/2005/8/layout/hierarchy1"/>
    <dgm:cxn modelId="{6FFE150C-4F58-42CD-ACA5-C8CAD45A9B68}" type="presParOf" srcId="{0FA2F7AC-9610-4B07-AB84-BA2632E21ACB}" destId="{2B225812-0AE8-46B4-8A6C-18CE55A27A18}" srcOrd="0" destOrd="0" presId="urn:microsoft.com/office/officeart/2005/8/layout/hierarchy1"/>
    <dgm:cxn modelId="{C77E1701-7108-4ED7-B99F-97325A2926B1}" type="presParOf" srcId="{2B225812-0AE8-46B4-8A6C-18CE55A27A18}" destId="{8C9A74D3-9641-4384-98B7-6E0EBDC0192F}" srcOrd="0" destOrd="0" presId="urn:microsoft.com/office/officeart/2005/8/layout/hierarchy1"/>
    <dgm:cxn modelId="{77395652-3B46-4093-A7B4-D2D625A2AB8E}" type="presParOf" srcId="{2B225812-0AE8-46B4-8A6C-18CE55A27A18}" destId="{4C513244-59D5-448F-BC21-962AB10BA4F0}" srcOrd="1" destOrd="0" presId="urn:microsoft.com/office/officeart/2005/8/layout/hierarchy1"/>
    <dgm:cxn modelId="{33458CAB-5B4B-4D7D-969A-7222592C70EB}" type="presParOf" srcId="{0FA2F7AC-9610-4B07-AB84-BA2632E21ACB}" destId="{CAB41971-6541-46A2-835D-F6DB1FB13C55}" srcOrd="1" destOrd="0" presId="urn:microsoft.com/office/officeart/2005/8/layout/hierarchy1"/>
    <dgm:cxn modelId="{48402884-C49B-492C-B3A7-7B664B0E3DCD}" type="presParOf" srcId="{CAB41971-6541-46A2-835D-F6DB1FB13C55}" destId="{1535DD7F-1434-4373-B9FF-F7E0022AFCE1}" srcOrd="0" destOrd="0" presId="urn:microsoft.com/office/officeart/2005/8/layout/hierarchy1"/>
    <dgm:cxn modelId="{9A3FCF43-CDC5-4C97-B828-2B57FB0F4130}" type="presParOf" srcId="{CAB41971-6541-46A2-835D-F6DB1FB13C55}" destId="{440C46C4-81DA-4EB2-82D4-49DC131C8F16}" srcOrd="1" destOrd="0" presId="urn:microsoft.com/office/officeart/2005/8/layout/hierarchy1"/>
    <dgm:cxn modelId="{42049EC0-310B-4C5F-BEED-D5B552983EA8}" type="presParOf" srcId="{440C46C4-81DA-4EB2-82D4-49DC131C8F16}" destId="{E2CDF898-F1D5-4400-BEB2-09D46C19D908}" srcOrd="0" destOrd="0" presId="urn:microsoft.com/office/officeart/2005/8/layout/hierarchy1"/>
    <dgm:cxn modelId="{FAFB41EA-6736-419A-9829-2C65CDB9DEB0}" type="presParOf" srcId="{E2CDF898-F1D5-4400-BEB2-09D46C19D908}" destId="{5FE7C14F-2CF2-41DE-B9DF-92D6DAF0E65C}" srcOrd="0" destOrd="0" presId="urn:microsoft.com/office/officeart/2005/8/layout/hierarchy1"/>
    <dgm:cxn modelId="{1D4B0F94-E9DA-4CB8-B399-A6DF9DDD87CE}" type="presParOf" srcId="{E2CDF898-F1D5-4400-BEB2-09D46C19D908}" destId="{EC97BE81-CEE8-4BA5-AF33-AC4973A1C3ED}" srcOrd="1" destOrd="0" presId="urn:microsoft.com/office/officeart/2005/8/layout/hierarchy1"/>
    <dgm:cxn modelId="{222FAACD-EEE0-4083-800C-9E0A3A609F0E}" type="presParOf" srcId="{440C46C4-81DA-4EB2-82D4-49DC131C8F16}" destId="{D47949D4-C285-4D53-9A58-047B76B6AA1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418CF2-A3EB-43F7-B720-0B737F97428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780125-5954-433F-8108-4E1834281FD3}">
      <dgm:prSet phldrT="[Текст]" custT="1"/>
      <dgm:spPr>
        <a:xfrm>
          <a:off x="0" y="484"/>
          <a:ext cx="3232808" cy="971996"/>
        </a:xfrm>
        <a:solidFill>
          <a:srgbClr val="5B9BD5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400" b="1" i="1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капитальный ремонт</a:t>
          </a:r>
          <a:endParaRPr lang="ru-RU" sz="1400" b="1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A41C4891-F501-4CA3-B805-88BB21A6D3CC}" type="parTrans" cxnId="{E8303063-5AE9-42B8-81B8-C02D5D82E464}">
      <dgm:prSet/>
      <dgm:spPr/>
      <dgm:t>
        <a:bodyPr/>
        <a:lstStyle/>
        <a:p>
          <a:endParaRPr lang="ru-RU"/>
        </a:p>
      </dgm:t>
    </dgm:pt>
    <dgm:pt modelId="{AC6CC088-C8F2-4F57-B863-B330343F039A}" type="sibTrans" cxnId="{E8303063-5AE9-42B8-81B8-C02D5D82E464}">
      <dgm:prSet/>
      <dgm:spPr/>
      <dgm:t>
        <a:bodyPr/>
        <a:lstStyle/>
        <a:p>
          <a:endParaRPr lang="ru-RU"/>
        </a:p>
      </dgm:t>
    </dgm:pt>
    <dgm:pt modelId="{015D9F1B-F4AC-4FB0-BC9F-05F5EB0F9C5A}">
      <dgm:prSet phldrT="[Текст]" custT="1"/>
      <dgm:spPr>
        <a:xfrm rot="5400000">
          <a:off x="5725217" y="-2398523"/>
          <a:ext cx="785194" cy="5770011"/>
        </a:xfr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algn="just"/>
          <a:r>
            <a:rPr lang="ru-RU" sz="10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акт о приемке выполненных работ (форма КС-2)</a:t>
          </a:r>
          <a:endParaRPr lang="ru-RU" sz="10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161BB60C-A37F-44CC-83A0-1AA914C1A832}" type="parTrans" cxnId="{3167602C-19DE-42B7-9159-89F6CC1EE763}">
      <dgm:prSet/>
      <dgm:spPr/>
      <dgm:t>
        <a:bodyPr/>
        <a:lstStyle/>
        <a:p>
          <a:endParaRPr lang="ru-RU"/>
        </a:p>
      </dgm:t>
    </dgm:pt>
    <dgm:pt modelId="{AF76B647-48A2-45CA-A121-6E5B4E13D5F4}" type="sibTrans" cxnId="{3167602C-19DE-42B7-9159-89F6CC1EE763}">
      <dgm:prSet/>
      <dgm:spPr/>
      <dgm:t>
        <a:bodyPr/>
        <a:lstStyle/>
        <a:p>
          <a:endParaRPr lang="ru-RU"/>
        </a:p>
      </dgm:t>
    </dgm:pt>
    <dgm:pt modelId="{8DF8642D-7F03-44B3-AA37-7CA328C102D3}">
      <dgm:prSet phldrT="[Текст]" custT="1"/>
      <dgm:spPr>
        <a:xfrm rot="5400000">
          <a:off x="5725217" y="-2398523"/>
          <a:ext cx="785194" cy="5770011"/>
        </a:xfr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algn="just"/>
          <a:r>
            <a:rPr lang="ru-RU" sz="10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штамп организации, осуществляющей строительный контроль</a:t>
          </a:r>
          <a:endParaRPr lang="ru-RU" sz="10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887D5357-EB5E-42DB-87BB-76FC1805BB3A}" type="parTrans" cxnId="{28C013FD-504E-4111-9BEF-6F1B88978117}">
      <dgm:prSet/>
      <dgm:spPr/>
      <dgm:t>
        <a:bodyPr/>
        <a:lstStyle/>
        <a:p>
          <a:endParaRPr lang="ru-RU"/>
        </a:p>
      </dgm:t>
    </dgm:pt>
    <dgm:pt modelId="{4B484288-549F-4A28-BB35-16B797B26971}" type="sibTrans" cxnId="{28C013FD-504E-4111-9BEF-6F1B88978117}">
      <dgm:prSet/>
      <dgm:spPr/>
      <dgm:t>
        <a:bodyPr/>
        <a:lstStyle/>
        <a:p>
          <a:endParaRPr lang="ru-RU"/>
        </a:p>
      </dgm:t>
    </dgm:pt>
    <dgm:pt modelId="{9A553B69-A59F-4DC7-833B-33534AAF19E0}">
      <dgm:prSet phldrT="[Текст]" custT="1"/>
      <dgm:spPr>
        <a:xfrm>
          <a:off x="0" y="1114201"/>
          <a:ext cx="3239295" cy="971996"/>
        </a:xfrm>
        <a:solidFill>
          <a:srgbClr val="5B9BD5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400" b="1" i="1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объекты капитального строительства</a:t>
          </a:r>
          <a:endParaRPr lang="ru-RU" sz="140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gm:t>
    </dgm:pt>
    <dgm:pt modelId="{151EE7F8-A3B7-42A4-8148-C3738C583482}" type="parTrans" cxnId="{7EC7F3FC-D99D-479C-8E74-30E69D972AB3}">
      <dgm:prSet/>
      <dgm:spPr/>
      <dgm:t>
        <a:bodyPr/>
        <a:lstStyle/>
        <a:p>
          <a:endParaRPr lang="ru-RU"/>
        </a:p>
      </dgm:t>
    </dgm:pt>
    <dgm:pt modelId="{C8D3A2A7-64DD-4AEF-9660-7ABBE375AE40}" type="sibTrans" cxnId="{7EC7F3FC-D99D-479C-8E74-30E69D972AB3}">
      <dgm:prSet/>
      <dgm:spPr/>
      <dgm:t>
        <a:bodyPr/>
        <a:lstStyle/>
        <a:p>
          <a:endParaRPr lang="ru-RU"/>
        </a:p>
      </dgm:t>
    </dgm:pt>
    <dgm:pt modelId="{654CDF96-43E6-477D-BC72-A1BAE95CCBB9}">
      <dgm:prSet phldrT="[Текст]" custT="1"/>
      <dgm:spPr>
        <a:xfrm rot="5400000">
          <a:off x="5539550" y="-1279174"/>
          <a:ext cx="1158238" cy="5758748"/>
        </a:xfr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algn="just"/>
          <a:r>
            <a:rPr lang="ru-RU" sz="10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акт о приемке выполненных работ (форма КС-2). Штамп организации, осуществляющей строительный контроль, дата, должность, подпись, расшифровка подписи лица, ответственного за осуществление строительного контроля при выполнении работ</a:t>
          </a:r>
          <a:endParaRPr lang="ru-RU" sz="10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DB75CB4E-4025-4E6A-BDE2-1A54B3DA3B78}" type="parTrans" cxnId="{25738FEC-99F8-4A44-ABEC-1BA47E0C8435}">
      <dgm:prSet/>
      <dgm:spPr/>
      <dgm:t>
        <a:bodyPr/>
        <a:lstStyle/>
        <a:p>
          <a:endParaRPr lang="ru-RU"/>
        </a:p>
      </dgm:t>
    </dgm:pt>
    <dgm:pt modelId="{9758387B-2F67-4AB7-86B3-B891583503DD}" type="sibTrans" cxnId="{25738FEC-99F8-4A44-ABEC-1BA47E0C8435}">
      <dgm:prSet/>
      <dgm:spPr/>
      <dgm:t>
        <a:bodyPr/>
        <a:lstStyle/>
        <a:p>
          <a:endParaRPr lang="ru-RU"/>
        </a:p>
      </dgm:t>
    </dgm:pt>
    <dgm:pt modelId="{A30FF28D-B6D8-4FFF-8C6D-A20133282241}">
      <dgm:prSet phldrT="[Текст]" custT="1"/>
      <dgm:spPr>
        <a:xfrm>
          <a:off x="0" y="2227919"/>
          <a:ext cx="3242462" cy="971996"/>
        </a:xfrm>
        <a:solidFill>
          <a:srgbClr val="5B9BD5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400" b="1" i="1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приобретение объектов недвижимого имущества</a:t>
          </a:r>
          <a:endParaRPr lang="ru-RU" sz="140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3D11CD7F-BC88-4BE3-85D3-5637BEF82E8F}" type="parTrans" cxnId="{CA660DA5-0799-4092-AE29-6C34DCE43DD1}">
      <dgm:prSet/>
      <dgm:spPr/>
      <dgm:t>
        <a:bodyPr/>
        <a:lstStyle/>
        <a:p>
          <a:endParaRPr lang="ru-RU"/>
        </a:p>
      </dgm:t>
    </dgm:pt>
    <dgm:pt modelId="{A1B6532D-54E4-4204-9B6C-3F59EC72411B}" type="sibTrans" cxnId="{CA660DA5-0799-4092-AE29-6C34DCE43DD1}">
      <dgm:prSet/>
      <dgm:spPr/>
      <dgm:t>
        <a:bodyPr/>
        <a:lstStyle/>
        <a:p>
          <a:endParaRPr lang="ru-RU"/>
        </a:p>
      </dgm:t>
    </dgm:pt>
    <dgm:pt modelId="{2C69558C-BDF9-41C4-BB47-591F085C6E26}">
      <dgm:prSet phldrT="[Текст]" custT="1"/>
      <dgm:spPr>
        <a:xfrm rot="5400000">
          <a:off x="5735852" y="-168271"/>
          <a:ext cx="777597" cy="5764377"/>
        </a:xfr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algn="just"/>
          <a:r>
            <a:rPr lang="ru-RU" sz="10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счет (счет - фактура). Подпись, расшифровка подписи руководителя органа местного самоуправления, осуществляющего функции и полномочия учредителя в отношении получателя, дата</a:t>
          </a:r>
          <a:endParaRPr lang="ru-RU" sz="10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6697B56F-DD95-4D53-A01C-68538F0C0DFF}" type="parTrans" cxnId="{D32B7601-2CB7-4468-90CF-2B314DC38D5A}">
      <dgm:prSet/>
      <dgm:spPr/>
      <dgm:t>
        <a:bodyPr/>
        <a:lstStyle/>
        <a:p>
          <a:endParaRPr lang="ru-RU"/>
        </a:p>
      </dgm:t>
    </dgm:pt>
    <dgm:pt modelId="{9D2DDAD3-8A13-4896-8BD7-713EA703AA10}" type="sibTrans" cxnId="{D32B7601-2CB7-4468-90CF-2B314DC38D5A}">
      <dgm:prSet/>
      <dgm:spPr/>
      <dgm:t>
        <a:bodyPr/>
        <a:lstStyle/>
        <a:p>
          <a:endParaRPr lang="ru-RU"/>
        </a:p>
      </dgm:t>
    </dgm:pt>
    <dgm:pt modelId="{2FF9D915-5A95-40EC-9B08-A3CA2D22EADD}">
      <dgm:prSet phldrT="[Текст]" custT="1"/>
      <dgm:spPr>
        <a:xfrm rot="5400000">
          <a:off x="5725217" y="-2398523"/>
          <a:ext cx="785194" cy="5770011"/>
        </a:xfr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algn="just"/>
          <a:r>
            <a:rPr lang="ru-RU" sz="10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дата, должность, подпись, расшифровка подписи лица, ответственного за осуществление строительного контроля при выполнении работ</a:t>
          </a:r>
          <a:endParaRPr lang="ru-RU" sz="10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749EDF3E-1648-4CD2-9A0E-7AB45577BDF2}" type="parTrans" cxnId="{D0694BC4-1B74-426B-9291-D5EF6616B97A}">
      <dgm:prSet/>
      <dgm:spPr/>
      <dgm:t>
        <a:bodyPr/>
        <a:lstStyle/>
        <a:p>
          <a:endParaRPr lang="ru-RU"/>
        </a:p>
      </dgm:t>
    </dgm:pt>
    <dgm:pt modelId="{AA527CCA-0243-4514-A2B4-DB27E3E21CEC}" type="sibTrans" cxnId="{D0694BC4-1B74-426B-9291-D5EF6616B97A}">
      <dgm:prSet/>
      <dgm:spPr/>
      <dgm:t>
        <a:bodyPr/>
        <a:lstStyle/>
        <a:p>
          <a:endParaRPr lang="ru-RU"/>
        </a:p>
      </dgm:t>
    </dgm:pt>
    <dgm:pt modelId="{82363E70-8882-4CA2-B4BB-847034CC54C7}">
      <dgm:prSet phldrT="[Текст]" custT="1"/>
      <dgm:spPr>
        <a:xfrm rot="5400000">
          <a:off x="5539550" y="-1279174"/>
          <a:ext cx="1158238" cy="5758748"/>
        </a:xfr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algn="just"/>
          <a:r>
            <a:rPr lang="ru-RU" sz="10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счет (счет - фактура). Подпись, расшифровка подписи руководителя органа местного самоуправления, осуществляющего функции и полномочия учредителя в отношении получателя, дата</a:t>
          </a:r>
          <a:endParaRPr lang="ru-RU" sz="10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gm:t>
    </dgm:pt>
    <dgm:pt modelId="{C8480C19-50CE-4263-83FE-56C4864317F4}" type="parTrans" cxnId="{8B15350E-911B-458A-B751-C8A9AD8FC278}">
      <dgm:prSet/>
      <dgm:spPr/>
      <dgm:t>
        <a:bodyPr/>
        <a:lstStyle/>
        <a:p>
          <a:endParaRPr lang="ru-RU"/>
        </a:p>
      </dgm:t>
    </dgm:pt>
    <dgm:pt modelId="{29CA3A9E-AB7C-49A1-BE5C-6F7537D4E80B}" type="sibTrans" cxnId="{8B15350E-911B-458A-B751-C8A9AD8FC278}">
      <dgm:prSet/>
      <dgm:spPr/>
      <dgm:t>
        <a:bodyPr/>
        <a:lstStyle/>
        <a:p>
          <a:endParaRPr lang="ru-RU"/>
        </a:p>
      </dgm:t>
    </dgm:pt>
    <dgm:pt modelId="{2C0DBF56-5496-40D0-B3D6-560FE06C2F91}" type="pres">
      <dgm:prSet presAssocID="{DB418CF2-A3EB-43F7-B720-0B737F97428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B5AF55-CD2B-4395-869E-84AD2A1428E6}" type="pres">
      <dgm:prSet presAssocID="{EE780125-5954-433F-8108-4E1834281FD3}" presName="linNode" presStyleCnt="0"/>
      <dgm:spPr/>
    </dgm:pt>
    <dgm:pt modelId="{373EE789-BBC5-4568-BE05-0872322507E6}" type="pres">
      <dgm:prSet presAssocID="{EE780125-5954-433F-8108-4E1834281FD3}" presName="parentText" presStyleLbl="node1" presStyleIdx="0" presStyleCnt="3" custScaleX="137561" custLinFactNeighborY="-1881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B6897649-8874-4B27-A97F-8D4085DECB46}" type="pres">
      <dgm:prSet presAssocID="{EE780125-5954-433F-8108-4E1834281FD3}" presName="descendantText" presStyleLbl="alignAccFollowNode1" presStyleIdx="0" presStyleCnt="3" custScaleX="140219" custScaleY="100977" custLinFactNeighborX="0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A3893765-7030-4CA5-B395-C459736391BE}" type="pres">
      <dgm:prSet presAssocID="{AC6CC088-C8F2-4F57-B863-B330343F039A}" presName="sp" presStyleCnt="0"/>
      <dgm:spPr/>
    </dgm:pt>
    <dgm:pt modelId="{BE8761AD-B424-4A49-8B41-0179D6F7D61C}" type="pres">
      <dgm:prSet presAssocID="{9A553B69-A59F-4DC7-833B-33534AAF19E0}" presName="linNode" presStyleCnt="0"/>
      <dgm:spPr/>
    </dgm:pt>
    <dgm:pt modelId="{39D2DFC9-BD84-4B34-9C47-3416056E602A}" type="pres">
      <dgm:prSet presAssocID="{9A553B69-A59F-4DC7-833B-33534AAF19E0}" presName="parentText" presStyleLbl="node1" presStyleIdx="1" presStyleCnt="3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AD2998C-10BC-4B8C-9534-058B65124529}" type="pres">
      <dgm:prSet presAssocID="{9A553B69-A59F-4DC7-833B-33534AAF19E0}" presName="descendantText" presStyleLbl="alignAccFollowNode1" presStyleIdx="1" presStyleCnt="3" custScaleY="148951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44849DA8-0977-4A63-BD9B-036FD7390EC4}" type="pres">
      <dgm:prSet presAssocID="{C8D3A2A7-64DD-4AEF-9660-7ABBE375AE40}" presName="sp" presStyleCnt="0"/>
      <dgm:spPr/>
    </dgm:pt>
    <dgm:pt modelId="{FEB00E11-13C7-4442-9E12-1FB98BC27E4A}" type="pres">
      <dgm:prSet presAssocID="{A30FF28D-B6D8-4FFF-8C6D-A20133282241}" presName="linNode" presStyleCnt="0"/>
      <dgm:spPr/>
    </dgm:pt>
    <dgm:pt modelId="{48656836-B94E-4C1D-B035-EA9C51A8F023}" type="pres">
      <dgm:prSet presAssocID="{A30FF28D-B6D8-4FFF-8C6D-A20133282241}" presName="parentText" presStyleLbl="node1" presStyleIdx="2" presStyleCnt="3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28F0F676-4AA2-48AF-BA74-E6C1AF88434E}" type="pres">
      <dgm:prSet presAssocID="{A30FF28D-B6D8-4FFF-8C6D-A20133282241}" presName="descendantText" presStyleLbl="alignAccFollowNode1" presStyleIdx="2" presStyleCnt="3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</dgm:ptLst>
  <dgm:cxnLst>
    <dgm:cxn modelId="{3167602C-19DE-42B7-9159-89F6CC1EE763}" srcId="{EE780125-5954-433F-8108-4E1834281FD3}" destId="{015D9F1B-F4AC-4FB0-BC9F-05F5EB0F9C5A}" srcOrd="0" destOrd="0" parTransId="{161BB60C-A37F-44CC-83A0-1AA914C1A832}" sibTransId="{AF76B647-48A2-45CA-A121-6E5B4E13D5F4}"/>
    <dgm:cxn modelId="{DAC0F330-1021-47DA-8A02-E8231E67717F}" type="presOf" srcId="{8DF8642D-7F03-44B3-AA37-7CA328C102D3}" destId="{B6897649-8874-4B27-A97F-8D4085DECB46}" srcOrd="0" destOrd="1" presId="urn:microsoft.com/office/officeart/2005/8/layout/vList5"/>
    <dgm:cxn modelId="{02BCE1EB-C003-4A9B-86CD-9A36C783C601}" type="presOf" srcId="{015D9F1B-F4AC-4FB0-BC9F-05F5EB0F9C5A}" destId="{B6897649-8874-4B27-A97F-8D4085DECB46}" srcOrd="0" destOrd="0" presId="urn:microsoft.com/office/officeart/2005/8/layout/vList5"/>
    <dgm:cxn modelId="{F5AE27BA-1E90-4E31-B840-064C53515468}" type="presOf" srcId="{82363E70-8882-4CA2-B4BB-847034CC54C7}" destId="{DAD2998C-10BC-4B8C-9534-058B65124529}" srcOrd="0" destOrd="1" presId="urn:microsoft.com/office/officeart/2005/8/layout/vList5"/>
    <dgm:cxn modelId="{CA660DA5-0799-4092-AE29-6C34DCE43DD1}" srcId="{DB418CF2-A3EB-43F7-B720-0B737F974288}" destId="{A30FF28D-B6D8-4FFF-8C6D-A20133282241}" srcOrd="2" destOrd="0" parTransId="{3D11CD7F-BC88-4BE3-85D3-5637BEF82E8F}" sibTransId="{A1B6532D-54E4-4204-9B6C-3F59EC72411B}"/>
    <dgm:cxn modelId="{D0694BC4-1B74-426B-9291-D5EF6616B97A}" srcId="{EE780125-5954-433F-8108-4E1834281FD3}" destId="{2FF9D915-5A95-40EC-9B08-A3CA2D22EADD}" srcOrd="2" destOrd="0" parTransId="{749EDF3E-1648-4CD2-9A0E-7AB45577BDF2}" sibTransId="{AA527CCA-0243-4514-A2B4-DB27E3E21CEC}"/>
    <dgm:cxn modelId="{E51F2CD5-DE4E-4FFB-959D-68E59A74F3B6}" type="presOf" srcId="{654CDF96-43E6-477D-BC72-A1BAE95CCBB9}" destId="{DAD2998C-10BC-4B8C-9534-058B65124529}" srcOrd="0" destOrd="0" presId="urn:microsoft.com/office/officeart/2005/8/layout/vList5"/>
    <dgm:cxn modelId="{D32B7601-2CB7-4468-90CF-2B314DC38D5A}" srcId="{A30FF28D-B6D8-4FFF-8C6D-A20133282241}" destId="{2C69558C-BDF9-41C4-BB47-591F085C6E26}" srcOrd="0" destOrd="0" parTransId="{6697B56F-DD95-4D53-A01C-68538F0C0DFF}" sibTransId="{9D2DDAD3-8A13-4896-8BD7-713EA703AA10}"/>
    <dgm:cxn modelId="{B3383627-B919-43CC-AE36-783975E90996}" type="presOf" srcId="{9A553B69-A59F-4DC7-833B-33534AAF19E0}" destId="{39D2DFC9-BD84-4B34-9C47-3416056E602A}" srcOrd="0" destOrd="0" presId="urn:microsoft.com/office/officeart/2005/8/layout/vList5"/>
    <dgm:cxn modelId="{E8303063-5AE9-42B8-81B8-C02D5D82E464}" srcId="{DB418CF2-A3EB-43F7-B720-0B737F974288}" destId="{EE780125-5954-433F-8108-4E1834281FD3}" srcOrd="0" destOrd="0" parTransId="{A41C4891-F501-4CA3-B805-88BB21A6D3CC}" sibTransId="{AC6CC088-C8F2-4F57-B863-B330343F039A}"/>
    <dgm:cxn modelId="{28C013FD-504E-4111-9BEF-6F1B88978117}" srcId="{EE780125-5954-433F-8108-4E1834281FD3}" destId="{8DF8642D-7F03-44B3-AA37-7CA328C102D3}" srcOrd="1" destOrd="0" parTransId="{887D5357-EB5E-42DB-87BB-76FC1805BB3A}" sibTransId="{4B484288-549F-4A28-BB35-16B797B26971}"/>
    <dgm:cxn modelId="{460AB4A7-B82D-4046-A7A1-76E0D0D1496A}" type="presOf" srcId="{A30FF28D-B6D8-4FFF-8C6D-A20133282241}" destId="{48656836-B94E-4C1D-B035-EA9C51A8F023}" srcOrd="0" destOrd="0" presId="urn:microsoft.com/office/officeart/2005/8/layout/vList5"/>
    <dgm:cxn modelId="{7EC7F3FC-D99D-479C-8E74-30E69D972AB3}" srcId="{DB418CF2-A3EB-43F7-B720-0B737F974288}" destId="{9A553B69-A59F-4DC7-833B-33534AAF19E0}" srcOrd="1" destOrd="0" parTransId="{151EE7F8-A3B7-42A4-8148-C3738C583482}" sibTransId="{C8D3A2A7-64DD-4AEF-9660-7ABBE375AE40}"/>
    <dgm:cxn modelId="{25738FEC-99F8-4A44-ABEC-1BA47E0C8435}" srcId="{9A553B69-A59F-4DC7-833B-33534AAF19E0}" destId="{654CDF96-43E6-477D-BC72-A1BAE95CCBB9}" srcOrd="0" destOrd="0" parTransId="{DB75CB4E-4025-4E6A-BDE2-1A54B3DA3B78}" sibTransId="{9758387B-2F67-4AB7-86B3-B891583503DD}"/>
    <dgm:cxn modelId="{458DAC6A-C802-4064-8408-B89CF1925505}" type="presOf" srcId="{DB418CF2-A3EB-43F7-B720-0B737F974288}" destId="{2C0DBF56-5496-40D0-B3D6-560FE06C2F91}" srcOrd="0" destOrd="0" presId="urn:microsoft.com/office/officeart/2005/8/layout/vList5"/>
    <dgm:cxn modelId="{020A2D0D-5947-4283-B686-4F3FCB911B74}" type="presOf" srcId="{EE780125-5954-433F-8108-4E1834281FD3}" destId="{373EE789-BBC5-4568-BE05-0872322507E6}" srcOrd="0" destOrd="0" presId="urn:microsoft.com/office/officeart/2005/8/layout/vList5"/>
    <dgm:cxn modelId="{D941C286-8B68-4FDE-A5E1-3004B508BA94}" type="presOf" srcId="{2C69558C-BDF9-41C4-BB47-591F085C6E26}" destId="{28F0F676-4AA2-48AF-BA74-E6C1AF88434E}" srcOrd="0" destOrd="0" presId="urn:microsoft.com/office/officeart/2005/8/layout/vList5"/>
    <dgm:cxn modelId="{8B15350E-911B-458A-B751-C8A9AD8FC278}" srcId="{9A553B69-A59F-4DC7-833B-33534AAF19E0}" destId="{82363E70-8882-4CA2-B4BB-847034CC54C7}" srcOrd="1" destOrd="0" parTransId="{C8480C19-50CE-4263-83FE-56C4864317F4}" sibTransId="{29CA3A9E-AB7C-49A1-BE5C-6F7537D4E80B}"/>
    <dgm:cxn modelId="{32702CFD-32A6-4EA0-AB40-0ADFBEEC982C}" type="presOf" srcId="{2FF9D915-5A95-40EC-9B08-A3CA2D22EADD}" destId="{B6897649-8874-4B27-A97F-8D4085DECB46}" srcOrd="0" destOrd="2" presId="urn:microsoft.com/office/officeart/2005/8/layout/vList5"/>
    <dgm:cxn modelId="{272D1816-D594-42AD-9ED0-56C8F25E6A16}" type="presParOf" srcId="{2C0DBF56-5496-40D0-B3D6-560FE06C2F91}" destId="{60B5AF55-CD2B-4395-869E-84AD2A1428E6}" srcOrd="0" destOrd="0" presId="urn:microsoft.com/office/officeart/2005/8/layout/vList5"/>
    <dgm:cxn modelId="{35FC2E32-BD99-407B-B315-1AE424D984B2}" type="presParOf" srcId="{60B5AF55-CD2B-4395-869E-84AD2A1428E6}" destId="{373EE789-BBC5-4568-BE05-0872322507E6}" srcOrd="0" destOrd="0" presId="urn:microsoft.com/office/officeart/2005/8/layout/vList5"/>
    <dgm:cxn modelId="{5A8C2655-7B8F-4B2C-ADB2-DB8C4576BD3D}" type="presParOf" srcId="{60B5AF55-CD2B-4395-869E-84AD2A1428E6}" destId="{B6897649-8874-4B27-A97F-8D4085DECB46}" srcOrd="1" destOrd="0" presId="urn:microsoft.com/office/officeart/2005/8/layout/vList5"/>
    <dgm:cxn modelId="{8D7D4BDC-D532-4777-8DC6-60B8568DBD7C}" type="presParOf" srcId="{2C0DBF56-5496-40D0-B3D6-560FE06C2F91}" destId="{A3893765-7030-4CA5-B395-C459736391BE}" srcOrd="1" destOrd="0" presId="urn:microsoft.com/office/officeart/2005/8/layout/vList5"/>
    <dgm:cxn modelId="{770912A8-421B-4C37-87CE-9F19A9E61EEA}" type="presParOf" srcId="{2C0DBF56-5496-40D0-B3D6-560FE06C2F91}" destId="{BE8761AD-B424-4A49-8B41-0179D6F7D61C}" srcOrd="2" destOrd="0" presId="urn:microsoft.com/office/officeart/2005/8/layout/vList5"/>
    <dgm:cxn modelId="{ED9F0825-C2A7-454C-900D-837965DCB3B4}" type="presParOf" srcId="{BE8761AD-B424-4A49-8B41-0179D6F7D61C}" destId="{39D2DFC9-BD84-4B34-9C47-3416056E602A}" srcOrd="0" destOrd="0" presId="urn:microsoft.com/office/officeart/2005/8/layout/vList5"/>
    <dgm:cxn modelId="{26A17D6B-78EC-444E-AE4C-82646713EBA4}" type="presParOf" srcId="{BE8761AD-B424-4A49-8B41-0179D6F7D61C}" destId="{DAD2998C-10BC-4B8C-9534-058B65124529}" srcOrd="1" destOrd="0" presId="urn:microsoft.com/office/officeart/2005/8/layout/vList5"/>
    <dgm:cxn modelId="{C5FAD7CE-45B7-4F10-B322-68230B8E89B9}" type="presParOf" srcId="{2C0DBF56-5496-40D0-B3D6-560FE06C2F91}" destId="{44849DA8-0977-4A63-BD9B-036FD7390EC4}" srcOrd="3" destOrd="0" presId="urn:microsoft.com/office/officeart/2005/8/layout/vList5"/>
    <dgm:cxn modelId="{2FBCDD49-AEC1-4DEA-A7C0-C63E9201E635}" type="presParOf" srcId="{2C0DBF56-5496-40D0-B3D6-560FE06C2F91}" destId="{FEB00E11-13C7-4442-9E12-1FB98BC27E4A}" srcOrd="4" destOrd="0" presId="urn:microsoft.com/office/officeart/2005/8/layout/vList5"/>
    <dgm:cxn modelId="{E4909869-3E77-429F-B27A-7A9FF8E8CCA2}" type="presParOf" srcId="{FEB00E11-13C7-4442-9E12-1FB98BC27E4A}" destId="{48656836-B94E-4C1D-B035-EA9C51A8F023}" srcOrd="0" destOrd="0" presId="urn:microsoft.com/office/officeart/2005/8/layout/vList5"/>
    <dgm:cxn modelId="{133CF122-D2EB-4205-A352-47067FD3B7E8}" type="presParOf" srcId="{FEB00E11-13C7-4442-9E12-1FB98BC27E4A}" destId="{28F0F676-4AA2-48AF-BA74-E6C1AF88434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35DD7F-1434-4373-B9FF-F7E0022AFCE1}">
      <dsp:nvSpPr>
        <dsp:cNvPr id="0" name=""/>
        <dsp:cNvSpPr/>
      </dsp:nvSpPr>
      <dsp:spPr>
        <a:xfrm>
          <a:off x="7572627" y="2534591"/>
          <a:ext cx="91440" cy="404936"/>
        </a:xfrm>
        <a:custGeom>
          <a:avLst/>
          <a:gdLst/>
          <a:ahLst/>
          <a:cxnLst/>
          <a:rect l="0" t="0" r="0" b="0"/>
          <a:pathLst>
            <a:path>
              <a:moveTo>
                <a:pt x="48651" y="0"/>
              </a:moveTo>
              <a:lnTo>
                <a:pt x="48651" y="273152"/>
              </a:lnTo>
              <a:lnTo>
                <a:pt x="45720" y="273152"/>
              </a:lnTo>
              <a:lnTo>
                <a:pt x="45720" y="40493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B2AC92-A1D0-4324-8E16-D178F0B2B016}">
      <dsp:nvSpPr>
        <dsp:cNvPr id="0" name=""/>
        <dsp:cNvSpPr/>
      </dsp:nvSpPr>
      <dsp:spPr>
        <a:xfrm>
          <a:off x="5186618" y="1367035"/>
          <a:ext cx="2434660" cy="2642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2451"/>
              </a:lnTo>
              <a:lnTo>
                <a:pt x="2434660" y="132451"/>
              </a:lnTo>
              <a:lnTo>
                <a:pt x="2434660" y="26423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5A6A06-62A4-496C-A727-C042F91ECFE2}">
      <dsp:nvSpPr>
        <dsp:cNvPr id="0" name=""/>
        <dsp:cNvSpPr/>
      </dsp:nvSpPr>
      <dsp:spPr>
        <a:xfrm>
          <a:off x="2406749" y="2490627"/>
          <a:ext cx="91440" cy="4137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372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5C6C34-B7B5-42F5-9F1C-756005AF4154}">
      <dsp:nvSpPr>
        <dsp:cNvPr id="0" name=""/>
        <dsp:cNvSpPr/>
      </dsp:nvSpPr>
      <dsp:spPr>
        <a:xfrm>
          <a:off x="2452469" y="1367035"/>
          <a:ext cx="2734149" cy="255445"/>
        </a:xfrm>
        <a:custGeom>
          <a:avLst/>
          <a:gdLst/>
          <a:ahLst/>
          <a:cxnLst/>
          <a:rect l="0" t="0" r="0" b="0"/>
          <a:pathLst>
            <a:path>
              <a:moveTo>
                <a:pt x="2734149" y="0"/>
              </a:moveTo>
              <a:lnTo>
                <a:pt x="2734149" y="123662"/>
              </a:lnTo>
              <a:lnTo>
                <a:pt x="0" y="123662"/>
              </a:lnTo>
              <a:lnTo>
                <a:pt x="0" y="25544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0DDF0B-776A-4D57-8946-FD4218F2B690}">
      <dsp:nvSpPr>
        <dsp:cNvPr id="0" name=""/>
        <dsp:cNvSpPr/>
      </dsp:nvSpPr>
      <dsp:spPr>
        <a:xfrm>
          <a:off x="1621094" y="463713"/>
          <a:ext cx="7131047" cy="9033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0A385F-8409-49EA-8B8C-81ECF25AE133}">
      <dsp:nvSpPr>
        <dsp:cNvPr id="0" name=""/>
        <dsp:cNvSpPr/>
      </dsp:nvSpPr>
      <dsp:spPr>
        <a:xfrm>
          <a:off x="1779156" y="613872"/>
          <a:ext cx="7131047" cy="9033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Проверка Заявки</a:t>
          </a:r>
        </a:p>
      </dsp:txBody>
      <dsp:txXfrm>
        <a:off x="1805613" y="640329"/>
        <a:ext cx="7078133" cy="850407"/>
      </dsp:txXfrm>
    </dsp:sp>
    <dsp:sp modelId="{147CC5E9-7659-4E72-93B6-291274B17BFE}">
      <dsp:nvSpPr>
        <dsp:cNvPr id="0" name=""/>
        <dsp:cNvSpPr/>
      </dsp:nvSpPr>
      <dsp:spPr>
        <a:xfrm>
          <a:off x="2931" y="1622481"/>
          <a:ext cx="4899074" cy="8681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528379-EA2C-459D-8332-C9957DC5AE80}">
      <dsp:nvSpPr>
        <dsp:cNvPr id="0" name=""/>
        <dsp:cNvSpPr/>
      </dsp:nvSpPr>
      <dsp:spPr>
        <a:xfrm>
          <a:off x="160993" y="1772639"/>
          <a:ext cx="4899074" cy="868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форма или информация, указанная в Заявке, </a:t>
          </a:r>
          <a:r>
            <a:rPr lang="ru-RU" sz="1400" b="1" i="1" kern="12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не</a:t>
          </a:r>
          <a:r>
            <a:rPr lang="ru-RU" sz="1400" kern="12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1400" b="1" i="1" kern="12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соответствуют</a:t>
          </a:r>
          <a:r>
            <a:rPr lang="ru-RU" sz="1400" kern="12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требованиям, установленным Порядком санкционирования</a:t>
          </a:r>
        </a:p>
      </dsp:txBody>
      <dsp:txXfrm>
        <a:off x="186420" y="1798066"/>
        <a:ext cx="4848220" cy="817292"/>
      </dsp:txXfrm>
    </dsp:sp>
    <dsp:sp modelId="{C6793614-05F8-4E1E-8AC1-1006F3781F0B}">
      <dsp:nvSpPr>
        <dsp:cNvPr id="0" name=""/>
        <dsp:cNvSpPr/>
      </dsp:nvSpPr>
      <dsp:spPr>
        <a:xfrm>
          <a:off x="1093503" y="2904353"/>
          <a:ext cx="2717930" cy="9033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32F6BD-D45E-4B59-BABD-F2098751B045}">
      <dsp:nvSpPr>
        <dsp:cNvPr id="0" name=""/>
        <dsp:cNvSpPr/>
      </dsp:nvSpPr>
      <dsp:spPr>
        <a:xfrm>
          <a:off x="1251565" y="3054511"/>
          <a:ext cx="2717930" cy="9033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Протокол с причиной возврата</a:t>
          </a:r>
        </a:p>
      </dsp:txBody>
      <dsp:txXfrm>
        <a:off x="1278022" y="3080968"/>
        <a:ext cx="2665016" cy="850407"/>
      </dsp:txXfrm>
    </dsp:sp>
    <dsp:sp modelId="{8C9A74D3-9641-4384-98B7-6E0EBDC0192F}">
      <dsp:nvSpPr>
        <dsp:cNvPr id="0" name=""/>
        <dsp:cNvSpPr/>
      </dsp:nvSpPr>
      <dsp:spPr>
        <a:xfrm>
          <a:off x="5221061" y="1631270"/>
          <a:ext cx="4800435" cy="9033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513244-59D5-448F-BC21-962AB10BA4F0}">
      <dsp:nvSpPr>
        <dsp:cNvPr id="0" name=""/>
        <dsp:cNvSpPr/>
      </dsp:nvSpPr>
      <dsp:spPr>
        <a:xfrm>
          <a:off x="5379122" y="1781428"/>
          <a:ext cx="4800435" cy="9033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форма или информация, указанная в Заявке, </a:t>
          </a:r>
          <a:r>
            <a:rPr lang="ru-RU" sz="1400" b="1" i="1" kern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соответствуют</a:t>
          </a:r>
          <a:r>
            <a:rPr lang="ru-RU" sz="1400" kern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 требованиям, установленным Порядком санкционирования</a:t>
          </a:r>
        </a:p>
      </dsp:txBody>
      <dsp:txXfrm>
        <a:off x="5405579" y="1807885"/>
        <a:ext cx="4747521" cy="850407"/>
      </dsp:txXfrm>
    </dsp:sp>
    <dsp:sp modelId="{5FE7C14F-2CF2-41DE-B9DF-92D6DAF0E65C}">
      <dsp:nvSpPr>
        <dsp:cNvPr id="0" name=""/>
        <dsp:cNvSpPr/>
      </dsp:nvSpPr>
      <dsp:spPr>
        <a:xfrm>
          <a:off x="6264517" y="2939528"/>
          <a:ext cx="2707659" cy="9033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97BE81-CEE8-4BA5-AF33-AC4973A1C3ED}">
      <dsp:nvSpPr>
        <dsp:cNvPr id="0" name=""/>
        <dsp:cNvSpPr/>
      </dsp:nvSpPr>
      <dsp:spPr>
        <a:xfrm>
          <a:off x="6422578" y="3089686"/>
          <a:ext cx="2707659" cy="9033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rPr>
            <a:t>Санкционирование оплаты денежного обязательства</a:t>
          </a:r>
        </a:p>
      </dsp:txBody>
      <dsp:txXfrm>
        <a:off x="6449035" y="3116143"/>
        <a:ext cx="2654745" cy="8504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897649-8874-4B27-A97F-8D4085DECB46}">
      <dsp:nvSpPr>
        <dsp:cNvPr id="0" name=""/>
        <dsp:cNvSpPr/>
      </dsp:nvSpPr>
      <dsp:spPr>
        <a:xfrm rot="5400000">
          <a:off x="5766933" y="-2485197"/>
          <a:ext cx="670780" cy="5801585"/>
        </a:xfrm>
        <a:prstGeom prst="round2SameRect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just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акт о приемке выполненных работ (форма КС-2)</a:t>
          </a:r>
          <a:endParaRPr lang="ru-RU" sz="10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  <a:p>
          <a:pPr marL="57150" lvl="1" indent="-57150" algn="just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штамп организации, осуществляющей строительный контроль</a:t>
          </a:r>
          <a:endParaRPr lang="ru-RU" sz="10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  <a:p>
          <a:pPr marL="57150" lvl="1" indent="-57150" algn="just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дата, должность, подпись, расшифровка подписи лица, ответственного за осуществление строительного контроля при выполнении работ</a:t>
          </a:r>
          <a:endParaRPr lang="ru-RU" sz="10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 rot="-5400000">
        <a:off x="3201531" y="112950"/>
        <a:ext cx="5768840" cy="605290"/>
      </dsp:txXfrm>
    </dsp:sp>
    <dsp:sp modelId="{373EE789-BBC5-4568-BE05-0872322507E6}">
      <dsp:nvSpPr>
        <dsp:cNvPr id="0" name=""/>
        <dsp:cNvSpPr/>
      </dsp:nvSpPr>
      <dsp:spPr>
        <a:xfrm>
          <a:off x="0" y="0"/>
          <a:ext cx="3201530" cy="830362"/>
        </a:xfrm>
        <a:prstGeom prst="roundRect">
          <a:avLst/>
        </a:prstGeom>
        <a:solidFill>
          <a:srgbClr val="5B9BD5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капитальный ремонт</a:t>
          </a:r>
          <a:endParaRPr lang="ru-RU" sz="1400" b="1" kern="120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sp:txBody>
      <dsp:txXfrm>
        <a:off x="40535" y="40535"/>
        <a:ext cx="3120460" cy="749292"/>
      </dsp:txXfrm>
    </dsp:sp>
    <dsp:sp modelId="{DAD2998C-10BC-4B8C-9534-058B65124529}">
      <dsp:nvSpPr>
        <dsp:cNvPr id="0" name=""/>
        <dsp:cNvSpPr/>
      </dsp:nvSpPr>
      <dsp:spPr>
        <a:xfrm rot="5400000">
          <a:off x="5623936" y="-1512346"/>
          <a:ext cx="989466" cy="5758748"/>
        </a:xfrm>
        <a:prstGeom prst="round2SameRect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just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акт о приемке выполненных работ (форма КС-2). Штамп организации, осуществляющей строительный контроль, дата, должность, подпись, расшифровка подписи лица, ответственного за осуществление строительного контроля при выполнении работ</a:t>
          </a:r>
          <a:endParaRPr lang="ru-RU" sz="10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  <a:p>
          <a:pPr marL="57150" lvl="1" indent="-57150" algn="just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счет (счет - фактура). Подпись, расшифровка подписи руководителя органа местного самоуправления, осуществляющего функции и полномочия учредителя в отношении получателя, дата</a:t>
          </a:r>
          <a:endParaRPr lang="ru-RU" sz="10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 rot="-5400000">
        <a:off x="3239295" y="920597"/>
        <a:ext cx="5710446" cy="892862"/>
      </dsp:txXfrm>
    </dsp:sp>
    <dsp:sp modelId="{39D2DFC9-BD84-4B34-9C47-3416056E602A}">
      <dsp:nvSpPr>
        <dsp:cNvPr id="0" name=""/>
        <dsp:cNvSpPr/>
      </dsp:nvSpPr>
      <dsp:spPr>
        <a:xfrm>
          <a:off x="0" y="951846"/>
          <a:ext cx="3239295" cy="830362"/>
        </a:xfrm>
        <a:prstGeom prst="roundRect">
          <a:avLst/>
        </a:prstGeom>
        <a:solidFill>
          <a:srgbClr val="5B9BD5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объекты капитального строительства</a:t>
          </a:r>
          <a:endParaRPr lang="ru-RU" sz="1400" kern="1200">
            <a:solidFill>
              <a:sysClr val="window" lastClr="FFFFFF"/>
            </a:solidFill>
            <a:latin typeface="Calibri" panose="020F0502020204030204"/>
            <a:ea typeface="+mn-ea"/>
            <a:cs typeface="+mn-cs"/>
          </a:endParaRPr>
        </a:p>
      </dsp:txBody>
      <dsp:txXfrm>
        <a:off x="40535" y="992381"/>
        <a:ext cx="3158225" cy="749292"/>
      </dsp:txXfrm>
    </dsp:sp>
    <dsp:sp modelId="{28F0F676-4AA2-48AF-BA74-E6C1AF88434E}">
      <dsp:nvSpPr>
        <dsp:cNvPr id="0" name=""/>
        <dsp:cNvSpPr/>
      </dsp:nvSpPr>
      <dsp:spPr>
        <a:xfrm rot="5400000">
          <a:off x="5792506" y="-563727"/>
          <a:ext cx="664290" cy="5764377"/>
        </a:xfrm>
        <a:prstGeom prst="round2SameRect">
          <a:avLst/>
        </a:prstGeom>
        <a:solidFill>
          <a:srgbClr val="5B9BD5">
            <a:alpha val="90000"/>
            <a:tint val="40000"/>
            <a:hueOff val="0"/>
            <a:satOff val="0"/>
            <a:lumOff val="0"/>
            <a:alphaOff val="0"/>
          </a:srgbClr>
        </a:solidFill>
        <a:ln w="12700" cap="flat" cmpd="sng" algn="ctr">
          <a:solidFill>
            <a:srgbClr val="5B9BD5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just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счет (счет - фактура). Подпись, расшифровка подписи руководителя органа местного самоуправления, осуществляющего функции и полномочия учредителя в отношении получателя, дата</a:t>
          </a:r>
          <a:endParaRPr lang="ru-RU" sz="10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 panose="020F0502020204030204"/>
            <a:ea typeface="+mn-ea"/>
            <a:cs typeface="+mn-cs"/>
          </a:endParaRPr>
        </a:p>
      </dsp:txBody>
      <dsp:txXfrm rot="-5400000">
        <a:off x="3242463" y="2018744"/>
        <a:ext cx="5731949" cy="599434"/>
      </dsp:txXfrm>
    </dsp:sp>
    <dsp:sp modelId="{48656836-B94E-4C1D-B035-EA9C51A8F023}">
      <dsp:nvSpPr>
        <dsp:cNvPr id="0" name=""/>
        <dsp:cNvSpPr/>
      </dsp:nvSpPr>
      <dsp:spPr>
        <a:xfrm>
          <a:off x="0" y="1903279"/>
          <a:ext cx="3242462" cy="830362"/>
        </a:xfrm>
        <a:prstGeom prst="roundRect">
          <a:avLst/>
        </a:prstGeom>
        <a:solidFill>
          <a:srgbClr val="5B9BD5">
            <a:hueOff val="0"/>
            <a:satOff val="0"/>
            <a:lumOff val="0"/>
            <a:alphaOff val="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приобретение объектов недвижимого имущества</a:t>
          </a:r>
          <a:endParaRPr lang="ru-RU" sz="1400" kern="1200">
            <a:solidFill>
              <a:sysClr val="window" lastClr="FFFFFF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40535" y="1943814"/>
        <a:ext cx="3161392" cy="7492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32298-93A9-4AC5-BE8D-93CDE88144AA}" type="datetimeFigureOut">
              <a:rPr lang="ru-RU" smtClean="0"/>
              <a:t>17.12.2019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9A47B-DA34-426D-AACC-CD8AB503E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762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1"/>
            <a:ext cx="2946400" cy="496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49687" y="1"/>
            <a:ext cx="2946400" cy="496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450" y="4714876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28162"/>
            <a:ext cx="2946400" cy="496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49687" y="9428162"/>
            <a:ext cx="2946400" cy="496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3536373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>
              <a:sym typeface="Wingdings" pitchFamily="2" charset="2"/>
            </a:endParaRPr>
          </a:p>
        </p:txBody>
      </p:sp>
      <p:sp>
        <p:nvSpPr>
          <p:cNvPr id="1085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9B4380EA-2F50-4263-88B5-14539989100C}" type="slidenum">
              <a:rPr lang="ru-RU" altLang="ru-RU" smtClean="0"/>
              <a:pPr/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940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80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3" r:id="rId2"/>
    <p:sldLayoutId id="2147483654" r:id="rId3"/>
    <p:sldLayoutId id="2147483655" r:id="rId4"/>
    <p:sldLayoutId id="2147483656" r:id="rId5"/>
    <p:sldLayoutId id="2147483657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_____Microsoft_Excel_97-20031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_____Microsoft_Excel_97-20032.xls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oleObject" Target="../embeddings/_____Microsoft_Excel_97-20033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1389063" y="5729288"/>
            <a:ext cx="20113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dirty="0" smtClean="0">
                <a:cs typeface="Times New Roman" pitchFamily="18" charset="0"/>
              </a:rPr>
              <a:t>16 декабря 2019 </a:t>
            </a:r>
            <a:r>
              <a:rPr lang="ru-RU" altLang="ru-RU" dirty="0">
                <a:cs typeface="Times New Roman" pitchFamily="18" charset="0"/>
              </a:rPr>
              <a:t>г.</a:t>
            </a:r>
            <a:endParaRPr lang="ru-RU" altLang="ru-RU" b="1" dirty="0">
              <a:cs typeface="Times New Roman" pitchFamily="18" charset="0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="" xmlns:a16="http://schemas.microsoft.com/office/drawing/2014/main" id="{A17BDAA6-D823-4CD9-92DF-9D348E373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8657" y="2255008"/>
            <a:ext cx="10232074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spcBef>
                <a:spcPts val="0"/>
              </a:spcBef>
              <a:buFont typeface="Arial" pitchFamily="34" charset="0"/>
              <a:buNone/>
              <a:tabLst>
                <a:tab pos="7086600" algn="l"/>
              </a:tabLst>
              <a:defRPr/>
            </a:pPr>
            <a:r>
              <a:rPr lang="ru-RU" altLang="ru-RU" sz="2600" b="1" dirty="0" smtClean="0">
                <a:solidFill>
                  <a:schemeClr val="accent5">
                    <a:lumMod val="50000"/>
                  </a:schemeClr>
                </a:solidFill>
              </a:rPr>
              <a:t>Порядок санкционирования оплаты денежных обязательств получателей средств бюджета Великого Новгорода</a:t>
            </a:r>
            <a:endParaRPr lang="ru-RU" altLang="ru-RU" sz="26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98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93392" y="922909"/>
            <a:ext cx="8205216" cy="375539"/>
          </a:xfrm>
        </p:spPr>
        <p:txBody>
          <a:bodyPr/>
          <a:lstStyle/>
          <a:p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оплаты денежных обязательств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38200" y="1298448"/>
            <a:ext cx="10515600" cy="4878515"/>
          </a:xfrm>
        </p:spPr>
        <p:txBody>
          <a:bodyPr/>
          <a:lstStyle/>
          <a:p>
            <a:pPr marL="114300" indent="0" algn="ctr">
              <a:lnSpc>
                <a:spcPct val="50000"/>
              </a:lnSpc>
              <a:buNone/>
            </a:pPr>
            <a:r>
              <a:rPr lang="ru-RU" sz="14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Перечисление платежей за государственные и муниципальные услуги</a:t>
            </a:r>
          </a:p>
          <a:p>
            <a:pPr marL="114300" indent="0" algn="ctr">
              <a:lnSpc>
                <a:spcPct val="50000"/>
              </a:lnSpc>
              <a:buNone/>
            </a:pPr>
            <a:r>
              <a:rPr lang="ru-RU" sz="14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(оплата услуг организациям, которым открыты лицевые счета в органах Федерального казначейства)</a:t>
            </a:r>
          </a:p>
          <a:p>
            <a:pPr marL="114300" indent="0">
              <a:buNone/>
            </a:pPr>
            <a:endParaRPr lang="ru-RU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10</a:t>
            </a:fld>
            <a:endParaRPr lang="en-US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536" y="1854118"/>
            <a:ext cx="10246526" cy="11916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536" y="2762071"/>
            <a:ext cx="10246526" cy="13184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536" y="3777983"/>
            <a:ext cx="10246526" cy="16591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5614" y="5181475"/>
            <a:ext cx="10248264" cy="108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722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93392" y="922909"/>
            <a:ext cx="8205216" cy="375539"/>
          </a:xfrm>
        </p:spPr>
        <p:txBody>
          <a:bodyPr/>
          <a:lstStyle/>
          <a:p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оплаты денежных обязательств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38200" y="1298448"/>
            <a:ext cx="10515600" cy="4878515"/>
          </a:xfrm>
        </p:spPr>
        <p:txBody>
          <a:bodyPr/>
          <a:lstStyle/>
          <a:p>
            <a:pPr marL="114300" indent="0" algn="ctr">
              <a:lnSpc>
                <a:spcPct val="50000"/>
              </a:lnSpc>
              <a:buNone/>
            </a:pPr>
            <a:r>
              <a:rPr lang="ru-RU" sz="14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Указание в ЗКР информации о документах, подтверждающих возникновение</a:t>
            </a:r>
          </a:p>
          <a:p>
            <a:pPr marL="114300" indent="0" algn="ctr">
              <a:lnSpc>
                <a:spcPct val="50000"/>
              </a:lnSpc>
              <a:buNone/>
            </a:pPr>
            <a:r>
              <a:rPr lang="ru-RU" sz="14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бюджетных и денежных обязательств </a:t>
            </a:r>
          </a:p>
          <a:p>
            <a:pPr marL="114300" indent="0">
              <a:buNone/>
            </a:pP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11</a:t>
            </a:fld>
            <a:endParaRPr lang="en-US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963981"/>
            <a:ext cx="10515600" cy="167271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" y="3636698"/>
            <a:ext cx="10515600" cy="175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6508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93392" y="922909"/>
            <a:ext cx="8205216" cy="375539"/>
          </a:xfrm>
        </p:spPr>
        <p:txBody>
          <a:bodyPr/>
          <a:lstStyle/>
          <a:p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оплаты денежных обязательств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38200" y="1298448"/>
            <a:ext cx="10515600" cy="4878515"/>
          </a:xfrm>
        </p:spPr>
        <p:txBody>
          <a:bodyPr/>
          <a:lstStyle/>
          <a:p>
            <a:pPr marL="114300" indent="0" algn="ctr">
              <a:lnSpc>
                <a:spcPct val="50000"/>
              </a:lnSpc>
              <a:buNone/>
            </a:pPr>
            <a:r>
              <a:rPr lang="ru-RU" sz="14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Указание в ЗКР информации о документах, подтверждающих возникновение</a:t>
            </a:r>
          </a:p>
          <a:p>
            <a:pPr marL="114300" indent="0" algn="ctr">
              <a:lnSpc>
                <a:spcPct val="50000"/>
              </a:lnSpc>
              <a:buNone/>
            </a:pPr>
            <a:r>
              <a:rPr lang="ru-RU" sz="14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бюджетных и денежных обязательств </a:t>
            </a:r>
          </a:p>
          <a:p>
            <a:pPr marL="114300" indent="0">
              <a:buNone/>
            </a:pPr>
            <a:endParaRPr lang="ru-RU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12</a:t>
            </a:fld>
            <a:endParaRPr lang="en-US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714" y="1991785"/>
            <a:ext cx="10091078" cy="100744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0718" y="2850737"/>
            <a:ext cx="10091078" cy="8869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2722" y="4066889"/>
            <a:ext cx="10091078" cy="9165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0718" y="4936587"/>
            <a:ext cx="10091078" cy="83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05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93392" y="922909"/>
            <a:ext cx="8205216" cy="375539"/>
          </a:xfrm>
        </p:spPr>
        <p:txBody>
          <a:bodyPr/>
          <a:lstStyle/>
          <a:p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оплаты денежных обязательств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38200" y="1298448"/>
            <a:ext cx="10515600" cy="4878515"/>
          </a:xfrm>
        </p:spPr>
        <p:txBody>
          <a:bodyPr/>
          <a:lstStyle/>
          <a:p>
            <a:pPr marL="114300" indent="0" algn="ctr">
              <a:lnSpc>
                <a:spcPct val="50000"/>
              </a:lnSpc>
              <a:buNone/>
            </a:pPr>
            <a:r>
              <a:rPr lang="ru-RU" sz="14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Указание в ЗКР информации о документах, подтверждающих возникновение</a:t>
            </a:r>
          </a:p>
          <a:p>
            <a:pPr marL="114300" indent="0" algn="ctr">
              <a:lnSpc>
                <a:spcPct val="50000"/>
              </a:lnSpc>
              <a:buNone/>
            </a:pPr>
            <a:r>
              <a:rPr lang="ru-RU" sz="14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бюджетных и денежных обязательств</a:t>
            </a:r>
          </a:p>
          <a:p>
            <a:pPr marL="114300" indent="0" algn="ctr">
              <a:lnSpc>
                <a:spcPct val="50000"/>
              </a:lnSpc>
              <a:buNone/>
            </a:pPr>
            <a:r>
              <a:rPr lang="ru-RU" sz="14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(авансовые платежи) </a:t>
            </a:r>
          </a:p>
          <a:p>
            <a:pPr marL="114300" indent="0" algn="ctr">
              <a:lnSpc>
                <a:spcPct val="60000"/>
              </a:lnSpc>
              <a:buNone/>
            </a:pPr>
            <a:r>
              <a:rPr lang="ru-RU" sz="12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Предоставление документа, подтверждающего возникновение денежного обязательства, предусмотрено контрактом (договором)</a:t>
            </a:r>
          </a:p>
          <a:p>
            <a:pPr marL="114300" indent="0" algn="ctr">
              <a:lnSpc>
                <a:spcPct val="50000"/>
              </a:lnSpc>
              <a:buNone/>
            </a:pPr>
            <a:endParaRPr lang="ru-RU" sz="1400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 algn="ctr">
              <a:lnSpc>
                <a:spcPct val="50000"/>
              </a:lnSpc>
              <a:buNone/>
            </a:pPr>
            <a:endParaRPr lang="ru-RU" sz="1400" b="1" i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 algn="ctr">
              <a:lnSpc>
                <a:spcPct val="50000"/>
              </a:lnSpc>
              <a:buNone/>
            </a:pPr>
            <a:endParaRPr lang="ru-RU" sz="1400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 algn="ctr">
              <a:lnSpc>
                <a:spcPct val="50000"/>
              </a:lnSpc>
              <a:buNone/>
            </a:pPr>
            <a:endParaRPr lang="ru-RU" sz="1400" b="1" i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 algn="ctr">
              <a:lnSpc>
                <a:spcPct val="50000"/>
              </a:lnSpc>
              <a:buNone/>
            </a:pPr>
            <a:endParaRPr lang="ru-RU" sz="1400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 algn="ctr">
              <a:lnSpc>
                <a:spcPct val="50000"/>
              </a:lnSpc>
              <a:buNone/>
            </a:pPr>
            <a:endParaRPr lang="ru-RU" sz="1400" b="1" i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 algn="ctr">
              <a:lnSpc>
                <a:spcPct val="50000"/>
              </a:lnSpc>
              <a:buNone/>
            </a:pPr>
            <a:endParaRPr lang="ru-RU" sz="1400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 algn="ctr">
              <a:lnSpc>
                <a:spcPct val="50000"/>
              </a:lnSpc>
              <a:buNone/>
            </a:pPr>
            <a:r>
              <a:rPr lang="ru-RU" sz="12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Предоставление </a:t>
            </a:r>
            <a:r>
              <a:rPr lang="ru-RU" sz="12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документа, подтверждающего возникновение денежного обязательства, </a:t>
            </a:r>
            <a:r>
              <a:rPr lang="ru-RU" sz="12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</a:t>
            </a:r>
            <a:r>
              <a:rPr lang="ru-RU" sz="12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предусмотрено </a:t>
            </a:r>
            <a:r>
              <a:rPr lang="ru-RU" sz="12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контрактом (договором)</a:t>
            </a:r>
          </a:p>
          <a:p>
            <a:pPr marL="114300" indent="0">
              <a:buNone/>
            </a:pP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13</a:t>
            </a:fld>
            <a:endParaRPr lang="en-US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720" y="2457031"/>
            <a:ext cx="10091078" cy="9210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720" y="3195360"/>
            <a:ext cx="10091078" cy="102002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2719" y="4416714"/>
            <a:ext cx="10091079" cy="10739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2719" y="5320775"/>
            <a:ext cx="10091079" cy="831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2405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93392" y="922909"/>
            <a:ext cx="8205216" cy="375539"/>
          </a:xfrm>
        </p:spPr>
        <p:txBody>
          <a:bodyPr/>
          <a:lstStyle/>
          <a:p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оплаты денежных обязательств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38200" y="1298449"/>
            <a:ext cx="10515600" cy="4745736"/>
          </a:xfrm>
        </p:spPr>
        <p:txBody>
          <a:bodyPr/>
          <a:lstStyle/>
          <a:p>
            <a:pPr marL="114300" indent="0" algn="ctr">
              <a:lnSpc>
                <a:spcPct val="50000"/>
              </a:lnSpc>
              <a:buNone/>
            </a:pPr>
            <a:r>
              <a:rPr lang="ru-RU" sz="14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Указание в ЗКР информации о документах, подтверждающих возникновение</a:t>
            </a:r>
          </a:p>
          <a:p>
            <a:pPr marL="114300" indent="0" algn="ctr">
              <a:lnSpc>
                <a:spcPct val="50000"/>
              </a:lnSpc>
              <a:buNone/>
            </a:pPr>
            <a:r>
              <a:rPr lang="ru-RU" sz="14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бюджетных и денежных обязательств (исключения) :</a:t>
            </a:r>
          </a:p>
          <a:p>
            <a:r>
              <a:rPr lang="ru-RU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выплатами физическим лицам по группе видов расходов 100 «Расходы на выплаты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фондами»;</a:t>
            </a:r>
          </a:p>
          <a:p>
            <a:r>
              <a:rPr lang="ru-RU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социальными выплатами населению, предоставляемых на основании нормативно – правовых актов;</a:t>
            </a:r>
          </a:p>
          <a:p>
            <a:r>
              <a:rPr lang="ru-RU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предоставлением платежей, взносов, безвозмездных перечислений субъектам международного права;</a:t>
            </a:r>
          </a:p>
          <a:p>
            <a:r>
              <a:rPr lang="ru-RU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обслуживанием муниципального долга (в части бюджетных кредитов);</a:t>
            </a:r>
          </a:p>
          <a:p>
            <a:r>
              <a:rPr lang="ru-RU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исполнением судебных актов по искам к казне Великого Новгорода о возмещении вреда, причиненного гражданину или юридическому лицу в результате незаконных действий (бездействия) органов местного самоуправления либо должностных лиц этих органов;</a:t>
            </a:r>
          </a:p>
          <a:p>
            <a:r>
              <a:rPr lang="ru-RU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оплатой налогов и сборов, оплатой штрафов, пеней за несвоевременную уплату налогов и сборов;</a:t>
            </a:r>
          </a:p>
          <a:p>
            <a:r>
              <a:rPr lang="ru-RU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перечислением Избирательной комиссии Великого Новгорода средств на подготовку и проведение выборов и референдумов; </a:t>
            </a:r>
          </a:p>
          <a:p>
            <a:r>
              <a:rPr lang="ru-RU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расходами на оплату услуг банка по зачислению во вклад физических лиц социальных выплат в виде пособий и расходам на оплату услуг почты по выплате (доставке, пересылке) отделениями связи физическим лицам социальных выплат в виде пособий по виду расходов 244 «Прочая закупка товаров, работ и услуг».</a:t>
            </a:r>
          </a:p>
          <a:p>
            <a:pPr marL="114300" indent="0">
              <a:buNone/>
            </a:pPr>
            <a:endParaRPr lang="ru-RU" sz="1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949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93392" y="922909"/>
            <a:ext cx="8205216" cy="375539"/>
          </a:xfrm>
        </p:spPr>
        <p:txBody>
          <a:bodyPr/>
          <a:lstStyle/>
          <a:p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оплаты денежных обязательств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38200" y="1481329"/>
            <a:ext cx="10515600" cy="4695634"/>
          </a:xfrm>
        </p:spPr>
        <p:txBody>
          <a:bodyPr/>
          <a:lstStyle/>
          <a:p>
            <a:pPr marL="114300" indent="0" algn="ctr">
              <a:buNone/>
            </a:pPr>
            <a:r>
              <a:rPr lang="ru-RU" sz="20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 ДО</a:t>
            </a:r>
          </a:p>
          <a:p>
            <a:pPr marL="114300" indent="0" algn="ctr">
              <a:buNone/>
            </a:pPr>
            <a:endParaRPr lang="ru-RU" sz="2000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 algn="ctr">
              <a:buNone/>
            </a:pPr>
            <a:endParaRPr lang="ru-RU" sz="2000" b="1" i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 algn="ctr">
              <a:buNone/>
            </a:pPr>
            <a:endParaRPr lang="ru-RU" sz="2000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 algn="ctr">
              <a:buNone/>
            </a:pPr>
            <a:endParaRPr lang="ru-RU" sz="1400" b="1" i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 algn="ctr">
              <a:buNone/>
            </a:pPr>
            <a:endParaRPr lang="ru-RU" sz="1400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 algn="ctr">
              <a:buNone/>
            </a:pPr>
            <a:endParaRPr lang="ru-RU" sz="1400" b="1" i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 algn="ctr">
              <a:buNone/>
            </a:pPr>
            <a:r>
              <a:rPr lang="ru-RU" sz="14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предоставление вместе с Заявкой документа, на основании которого возникло денежное обязательство</a:t>
            </a:r>
          </a:p>
          <a:p>
            <a:pPr marL="114300" indent="0" algn="ctr">
              <a:buNone/>
            </a:pP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15</a:t>
            </a:fld>
            <a:endParaRPr lang="en-US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725" y="2098891"/>
            <a:ext cx="10091075" cy="1823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134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93392" y="922909"/>
            <a:ext cx="8205216" cy="375539"/>
          </a:xfrm>
        </p:spPr>
        <p:txBody>
          <a:bodyPr/>
          <a:lstStyle/>
          <a:p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оплаты денежных обязательств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38200" y="1298448"/>
            <a:ext cx="10515600" cy="4878515"/>
          </a:xfrm>
        </p:spPr>
        <p:txBody>
          <a:bodyPr/>
          <a:lstStyle/>
          <a:p>
            <a:pPr marL="114300" indent="0" algn="ctr">
              <a:buNone/>
            </a:pPr>
            <a:r>
              <a:rPr lang="ru-RU" sz="1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Предоставление подтверждающих документов</a:t>
            </a:r>
          </a:p>
          <a:p>
            <a:pPr marL="114300" indent="0" algn="ctr">
              <a:buNone/>
            </a:pP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16</a:t>
            </a:fld>
            <a:endParaRPr lang="en-US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392" y="1755648"/>
            <a:ext cx="3950466" cy="49658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0296" y="1755648"/>
            <a:ext cx="4413504" cy="4965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3783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93392" y="922909"/>
            <a:ext cx="8205216" cy="375539"/>
          </a:xfrm>
        </p:spPr>
        <p:txBody>
          <a:bodyPr/>
          <a:lstStyle/>
          <a:p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оплаты денежных обязательств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38200" y="1298448"/>
            <a:ext cx="10515600" cy="4878515"/>
          </a:xfrm>
        </p:spPr>
        <p:txBody>
          <a:bodyPr/>
          <a:lstStyle/>
          <a:p>
            <a:pPr marL="114300" indent="0" algn="ctr">
              <a:buNone/>
            </a:pPr>
            <a:r>
              <a:rPr lang="ru-RU" sz="1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Предоставление подтверждающих документов</a:t>
            </a:r>
          </a:p>
          <a:p>
            <a:pPr marL="114300" indent="0" algn="ctr">
              <a:buNone/>
            </a:pP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17</a:t>
            </a:fld>
            <a:endParaRPr lang="en-US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66233"/>
            <a:ext cx="4236867" cy="43107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4080" y="1866233"/>
            <a:ext cx="5078168" cy="449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2183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2536" y="922909"/>
            <a:ext cx="8186928" cy="338963"/>
          </a:xfrm>
        </p:spPr>
        <p:txBody>
          <a:bodyPr/>
          <a:lstStyle/>
          <a:p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оплаты денежных обязательств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62128" y="1354583"/>
            <a:ext cx="11667744" cy="5001767"/>
          </a:xfrm>
        </p:spPr>
        <p:txBody>
          <a:bodyPr/>
          <a:lstStyle/>
          <a:p>
            <a:pPr marL="114300" indent="0" algn="ctr"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Направления проверки Заявки при санкционировании оплаты денежных обязательств по расходам</a:t>
            </a:r>
          </a:p>
          <a:p>
            <a:pPr marL="114300" indent="0" algn="just">
              <a:buNone/>
            </a:pP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 соответствие указанных в Заявке  кодов классификации расходов бюджета Великого Новгорода кодам бюджетной классификации Российской Федерации, действующим в текущем финансовом году на момент представления Заявки;</a:t>
            </a:r>
          </a:p>
          <a:p>
            <a:pPr marL="114300" indent="0" algn="just">
              <a:buNone/>
            </a:pP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 соответствие содержания операции, исходя из документа - основания и/или документа, подтверждающего возникновение денежного </a:t>
            </a:r>
            <a:r>
              <a:rPr lang="ru-RU" sz="11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обязательства, </a:t>
            </a: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содержанию текста назначения платежа, указанному в Заявке;</a:t>
            </a:r>
          </a:p>
          <a:p>
            <a:pPr marL="114300" indent="0" algn="just">
              <a:buNone/>
            </a:pP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3) соответствие указанных в Заявке кодов видов расходов классификации расходов бюджета текстовому назначению платежа, исходя из содержания текста назначения платежа, в соответствии с порядком применения бюджетной классификации Российской Федерации;</a:t>
            </a:r>
          </a:p>
          <a:p>
            <a:pPr marL="114300" indent="0" algn="just">
              <a:buNone/>
            </a:pP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4) </a:t>
            </a:r>
            <a:r>
              <a:rPr lang="ru-RU" sz="1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непревышение</a:t>
            </a: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сумм в Заявке остатков соответствующих лимитов бюджетных обязательств и предельных объемов финансирования, учтенных на соответствующем лицевом счете;</a:t>
            </a:r>
          </a:p>
          <a:p>
            <a:pPr marL="114300" indent="0" algn="just">
              <a:buNone/>
            </a:pP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5) соответствие наименования, ИНН, КПП, банковских реквизитов получателя денежных средств, указанных в Заявке на кассовый расход, наименованию, ИНН, КПП, банковским реквизитам получателя денежных средств, указанным в бюджетном обязательстве; </a:t>
            </a:r>
          </a:p>
          <a:p>
            <a:pPr marL="114300" indent="0" algn="just">
              <a:buNone/>
            </a:pP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6) идентичность кода участника бюджетного процесса по Сводному реестру по денежному обязательству и платежу; </a:t>
            </a:r>
          </a:p>
          <a:p>
            <a:pPr marL="114300" indent="0" algn="just">
              <a:buNone/>
            </a:pP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7) идентичность кода (кодов) классификации расходов бюджета Великого Новгорода по денежному обязательству и платежу; </a:t>
            </a:r>
          </a:p>
          <a:p>
            <a:pPr marL="114300" indent="0" algn="just">
              <a:buNone/>
            </a:pP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8) идентичность кода валюты, в которой принято денежное обязательство, и кода валюты, в которой должен быть осуществлен платеж по Заявке; </a:t>
            </a:r>
          </a:p>
          <a:p>
            <a:pPr marL="114300" indent="0" algn="just">
              <a:buNone/>
            </a:pP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9) </a:t>
            </a:r>
            <a:r>
              <a:rPr lang="ru-RU" sz="1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непревышение</a:t>
            </a: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суммы Заявки над суммой неисполненного денежного обязательства, рассчитанной как разница суммы денежного обязательства (в случае исполнения денежного обязательства многократно - с учетом ранее произведенных выплат по данному денежному обязательству) и суммы ранее произведенного в рамках соответствующего бюджетного обязательства авансового платежа, по которому не подтверждена поставка товара (выполнение работ, оказание услуг); </a:t>
            </a:r>
          </a:p>
          <a:p>
            <a:pPr marL="114300" indent="0" algn="just">
              <a:buNone/>
            </a:pP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10) </a:t>
            </a:r>
            <a:r>
              <a:rPr lang="ru-RU" sz="1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непревышение</a:t>
            </a: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размера авансового платежа, указанного в Заявке, над суммой авансового платежа по бюджетному обязательству с учетом ранее осуществленных авансовых платежей;</a:t>
            </a:r>
          </a:p>
          <a:p>
            <a:pPr marL="114300" indent="0" algn="just">
              <a:buNone/>
            </a:pP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11) </a:t>
            </a:r>
            <a:r>
              <a:rPr lang="ru-RU" sz="11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непревышение</a:t>
            </a: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указанной в Заявке </a:t>
            </a:r>
            <a:r>
              <a:rPr lang="ru-RU" sz="11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суммы </a:t>
            </a: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авансового платежа с учетом сумм ранее произведенных авансовых </a:t>
            </a:r>
            <a:r>
              <a:rPr lang="ru-RU" sz="11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платежей по </a:t>
            </a:r>
            <a:r>
              <a:rPr lang="ru-R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соответствующему бюджетному обязательству над предельным размером авансового платежа, установленным пунктом 3 настоящего Порядка</a:t>
            </a:r>
            <a:r>
              <a:rPr lang="ru-RU" sz="11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6CFFCC01-7066-4CD9-9DA1-83E6E175B465}" type="slidenum">
              <a:rPr lang="ru-RU" altLang="ru-RU" smtClean="0"/>
              <a:pPr/>
              <a:t>18</a:t>
            </a:fld>
            <a:endParaRPr lang="ru-RU" alt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999511" y="4421482"/>
            <a:ext cx="2841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solidFill>
                <a:srgbClr val="F2B722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7095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2536" y="922909"/>
            <a:ext cx="8186928" cy="338963"/>
          </a:xfrm>
        </p:spPr>
        <p:txBody>
          <a:bodyPr/>
          <a:lstStyle/>
          <a:p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оплаты денежных обязательств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6CFFCC01-7066-4CD9-9DA1-83E6E175B465}" type="slidenum">
              <a:rPr lang="ru-RU" altLang="ru-RU" smtClean="0"/>
              <a:pPr/>
              <a:t>19</a:t>
            </a:fld>
            <a:endParaRPr lang="ru-RU" alt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999511" y="4421482"/>
            <a:ext cx="2841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solidFill>
                <a:srgbClr val="F2B722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4247702556"/>
              </p:ext>
            </p:extLst>
          </p:nvPr>
        </p:nvGraphicFramePr>
        <p:xfrm>
          <a:off x="1006221" y="1301942"/>
          <a:ext cx="10179558" cy="4298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99954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947862" y="6356350"/>
            <a:ext cx="405938" cy="365125"/>
          </a:xfrm>
        </p:spPr>
        <p:txBody>
          <a:bodyPr/>
          <a:lstStyle/>
          <a:p>
            <a:fld id="{6CFFCC01-7066-4CD9-9DA1-83E6E175B465}" type="slidenum">
              <a:rPr lang="ru-RU" altLang="ru-RU" smtClean="0"/>
              <a:pPr/>
              <a:t>2</a:t>
            </a:fld>
            <a:endParaRPr lang="ru-RU" alt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400673" y="1164117"/>
            <a:ext cx="61763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Нормативно – правовые акты:</a:t>
            </a:r>
            <a:endParaRPr lang="ru-RU" sz="24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90511" y="1944352"/>
            <a:ext cx="1079668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</a:pP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1. Бюджетный кодекс Российской Федерации, статья 219.</a:t>
            </a:r>
          </a:p>
          <a:p>
            <a:pPr lvl="0" algn="just">
              <a:spcBef>
                <a:spcPts val="600"/>
              </a:spcBef>
            </a:pP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2. </a:t>
            </a:r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</a:rPr>
              <a:t>Приказ Комитета финансов Администрации Великого Новгорода от </a:t>
            </a:r>
            <a:r>
              <a:rPr lang="en-US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29</a:t>
            </a: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</a:rPr>
              <a:t>ноября 2019 № </a:t>
            </a: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3</a:t>
            </a:r>
            <a:r>
              <a:rPr lang="en-US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4</a:t>
            </a: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</a:rPr>
              <a:t>«Об утверждении порядка исполнения бюджета Великого Новгород по расходам и санкционирования оплаты денежных обязательств получателей средств бюджета Великого Новгорода</a:t>
            </a: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».</a:t>
            </a:r>
            <a:endParaRPr lang="ru-RU" sz="16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lvl="0" algn="just">
              <a:spcBef>
                <a:spcPts val="600"/>
              </a:spcBef>
            </a:pP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3. </a:t>
            </a:r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</a:rPr>
              <a:t>Приказ </a:t>
            </a: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Федерального казначейства </a:t>
            </a:r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</a:rPr>
              <a:t>России от 10.10.2008 </a:t>
            </a: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№ 8н «О порядке кассового </a:t>
            </a:r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</a:rPr>
              <a:t>обслуживания исполнения федерального бюджета, бюджетов субъектов Российской Федерации и местных бюджетов и порядок осуществления территориальными органами Федерального казначейства отдельных функций финансовых органов субъектов Российской Федерации и муниципальных образований по исполнению соответствующих </a:t>
            </a: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бюджетов».</a:t>
            </a:r>
          </a:p>
          <a:p>
            <a:pPr lvl="0" algn="just">
              <a:spcBef>
                <a:spcPts val="600"/>
              </a:spcBef>
            </a:pPr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</a:rPr>
              <a:t>4</a:t>
            </a: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. </a:t>
            </a:r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</a:rPr>
              <a:t>Приказ </a:t>
            </a: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Федерального казначейства </a:t>
            </a:r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</a:rPr>
              <a:t>России от 30.06.2014 </a:t>
            </a: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№ 10н «Об </a:t>
            </a:r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</a:rPr>
              <a:t>утверждении правил обеспечения наличными денежными средствами организаций, лицевые счета которым открыты в </a:t>
            </a: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территориальных </a:t>
            </a:r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</a:rPr>
              <a:t>органах Федерального казначейства, финансовых органах субъектов Российской Федерации (муниципальных образований</a:t>
            </a: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)».</a:t>
            </a:r>
          </a:p>
          <a:p>
            <a:pPr lvl="0" algn="just">
              <a:spcBef>
                <a:spcPts val="600"/>
              </a:spcBef>
            </a:pP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5. </a:t>
            </a:r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</a:rPr>
              <a:t>Приказ Федерального казначейства России </a:t>
            </a:r>
            <a:r>
              <a:rPr lang="ru-RU" sz="1600" dirty="0" smtClean="0">
                <a:solidFill>
                  <a:srgbClr val="0070C0"/>
                </a:solidFill>
                <a:latin typeface="Arial" panose="020B0604020202020204" pitchFamily="34" charset="0"/>
              </a:rPr>
              <a:t> от 17.10.2016 № 21н «О порядке открытия и ведения лицевых счетов территориальными органами Федерального казначейства»</a:t>
            </a:r>
            <a:endParaRPr lang="ru-RU" sz="24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99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2536" y="922909"/>
            <a:ext cx="8186928" cy="338963"/>
          </a:xfrm>
        </p:spPr>
        <p:txBody>
          <a:bodyPr/>
          <a:lstStyle/>
          <a:p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оплаты денежных обязательств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62128" y="1429602"/>
            <a:ext cx="11667744" cy="5012182"/>
          </a:xfrm>
        </p:spPr>
        <p:txBody>
          <a:bodyPr/>
          <a:lstStyle/>
          <a:p>
            <a:pPr marL="114300" indent="0" algn="ctr"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Капитальный ремонт, объекты капитального строительства, приобретение объектов недвижимого имущества</a:t>
            </a:r>
          </a:p>
          <a:p>
            <a:pPr marL="114300" indent="0" algn="just">
              <a:spcBef>
                <a:spcPts val="0"/>
              </a:spcBef>
              <a:buNone/>
            </a:pPr>
            <a:endParaRPr lang="ru-RU" sz="1800" b="1" i="1" dirty="0" smtClean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i="1" dirty="0" smtClean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Организация, осуществляющая строительный контроль: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solidFill>
                  <a:srgbClr val="0070C0"/>
                </a:solidFill>
              </a:rPr>
              <a:t>муниципальное казенное учреждение </a:t>
            </a:r>
            <a:r>
              <a:rPr lang="ru-RU" sz="1800" dirty="0">
                <a:solidFill>
                  <a:srgbClr val="0070C0"/>
                </a:solidFill>
              </a:rPr>
              <a:t>Великого Новгорода «Управление капитального строительства</a:t>
            </a:r>
            <a:r>
              <a:rPr lang="ru-RU" sz="1800" dirty="0" smtClean="0">
                <a:solidFill>
                  <a:srgbClr val="0070C0"/>
                </a:solidFill>
              </a:rPr>
              <a:t>»;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solidFill>
                  <a:srgbClr val="0070C0"/>
                </a:solidFill>
              </a:rPr>
              <a:t>муниципальное казенное учреждение </a:t>
            </a:r>
            <a:r>
              <a:rPr lang="ru-RU" sz="1800" dirty="0">
                <a:solidFill>
                  <a:srgbClr val="0070C0"/>
                </a:solidFill>
              </a:rPr>
              <a:t>Великого Новгорода «Городское хозяйство</a:t>
            </a:r>
            <a:r>
              <a:rPr lang="ru-RU" sz="1800" dirty="0" smtClean="0">
                <a:solidFill>
                  <a:srgbClr val="0070C0"/>
                </a:solidFill>
              </a:rPr>
              <a:t>»;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solidFill>
                  <a:srgbClr val="0070C0"/>
                </a:solidFill>
              </a:rPr>
              <a:t>государственное бюджетное учреждение </a:t>
            </a:r>
            <a:r>
              <a:rPr lang="ru-RU" sz="1800" dirty="0">
                <a:solidFill>
                  <a:srgbClr val="0070C0"/>
                </a:solidFill>
              </a:rPr>
              <a:t>«Управление </a:t>
            </a:r>
            <a:r>
              <a:rPr lang="ru-RU" sz="1800" dirty="0" smtClean="0">
                <a:solidFill>
                  <a:srgbClr val="0070C0"/>
                </a:solidFill>
              </a:rPr>
              <a:t>капитального </a:t>
            </a:r>
            <a:r>
              <a:rPr lang="ru-RU" sz="1800" dirty="0">
                <a:solidFill>
                  <a:srgbClr val="0070C0"/>
                </a:solidFill>
              </a:rPr>
              <a:t>строительства Новгородской области</a:t>
            </a:r>
            <a:r>
              <a:rPr lang="ru-RU" sz="1800" dirty="0" smtClean="0">
                <a:solidFill>
                  <a:srgbClr val="0070C0"/>
                </a:solidFill>
              </a:rPr>
              <a:t>».</a:t>
            </a:r>
          </a:p>
          <a:p>
            <a:pPr marL="11430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1800" b="1" i="1" dirty="0" smtClean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6CFFCC01-7066-4CD9-9DA1-83E6E175B465}" type="slidenum">
              <a:rPr lang="ru-RU" altLang="ru-RU" smtClean="0"/>
              <a:pPr/>
              <a:t>20</a:t>
            </a:fld>
            <a:endParaRPr lang="ru-RU" alt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999511" y="4421482"/>
            <a:ext cx="2841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solidFill>
                <a:srgbClr val="F2B722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987561824"/>
              </p:ext>
            </p:extLst>
          </p:nvPr>
        </p:nvGraphicFramePr>
        <p:xfrm>
          <a:off x="1592580" y="3454564"/>
          <a:ext cx="9006840" cy="2734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22737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0947862" y="6356350"/>
            <a:ext cx="405938" cy="365125"/>
          </a:xfrm>
        </p:spPr>
        <p:txBody>
          <a:bodyPr/>
          <a:lstStyle/>
          <a:p>
            <a:fld id="{6CFFCC01-7066-4CD9-9DA1-83E6E175B465}" type="slidenum">
              <a:rPr lang="ru-RU" altLang="ru-RU" smtClean="0"/>
              <a:pPr/>
              <a:t>3</a:t>
            </a:fld>
            <a:endParaRPr lang="ru-RU" alt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086102" y="1068726"/>
            <a:ext cx="8253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Санкционирование оплаты денежных обязательств</a:t>
            </a:r>
            <a:endParaRPr lang="ru-RU" sz="24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0388" y="1663565"/>
            <a:ext cx="11805412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  <a:spcAft>
                <a:spcPts val="1800"/>
              </a:spcAft>
            </a:pPr>
            <a:r>
              <a:rPr lang="ru-RU" sz="20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Документы, представляемые в УФК по Новгородской области:</a:t>
            </a:r>
          </a:p>
          <a:p>
            <a:pPr marL="342900" indent="-342900">
              <a:lnSpc>
                <a:spcPts val="3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Заявка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на кассовый расход (код формы по КДФ 0531801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),</a:t>
            </a:r>
          </a:p>
          <a:p>
            <a:pPr marL="342900" indent="-342900">
              <a:lnSpc>
                <a:spcPts val="3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Заявка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на кассовый расход (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сокращенная)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(код формы по КДФ 0531851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),</a:t>
            </a:r>
          </a:p>
          <a:p>
            <a:pPr marL="342900" indent="-342900">
              <a:lnSpc>
                <a:spcPts val="3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Заявка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на получение наличных денег (код формы по КДФ 0531802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),</a:t>
            </a:r>
          </a:p>
          <a:p>
            <a:pPr marL="342900" indent="-342900">
              <a:lnSpc>
                <a:spcPts val="3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Заявка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на получение денежных средств, перечисляемых на карту (код формы по КДФ 0531243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),</a:t>
            </a:r>
          </a:p>
          <a:p>
            <a:pPr marL="342900" indent="-342900">
              <a:lnSpc>
                <a:spcPts val="3000"/>
              </a:lnSpc>
              <a:spcAft>
                <a:spcPts val="1800"/>
              </a:spcAft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Сводная заявка на кассовый расход (для уплаты налогов) (код формы по КДФ 0531860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).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7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988820" y="868046"/>
            <a:ext cx="8257032" cy="402336"/>
          </a:xfrm>
        </p:spPr>
        <p:txBody>
          <a:bodyPr/>
          <a:lstStyle/>
          <a:p>
            <a:pPr lvl="0">
              <a:lnSpc>
                <a:spcPct val="100000"/>
              </a:lnSpc>
              <a:buSzTx/>
            </a:pP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оплаты денежных </a:t>
            </a: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обязательств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28600" y="1371601"/>
            <a:ext cx="11777472" cy="5157215"/>
          </a:xfrm>
        </p:spPr>
        <p:txBody>
          <a:bodyPr/>
          <a:lstStyle/>
          <a:p>
            <a:pPr marL="114300" indent="0" algn="ctr"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Реквизиты и показатели Заявки, наличие которых проверяет УФК по Новгородской области при санкционировании:</a:t>
            </a:r>
          </a:p>
          <a:p>
            <a:pPr marL="114300" indent="0" algn="just">
              <a:buNone/>
            </a:pP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 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уникальный код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организации в реестровой записи реестра участников бюджетного процесса, а также юридических лиц, не являющихся участниками бюджетного процесса (далее - код участника бюджетного процесса по Сводному реестру), и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номер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соответствующего лицевого счета, открытого получателю;</a:t>
            </a:r>
          </a:p>
          <a:p>
            <a:pPr marL="114300" indent="0" algn="just">
              <a:buNone/>
            </a:pP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классификации расходов бюджета, по которым необходимо произвести кассовый расход, а также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текстовое назначение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платежа;</a:t>
            </a:r>
          </a:p>
          <a:p>
            <a:pPr marL="114300" indent="0" algn="just">
              <a:buNone/>
            </a:pP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кассового расхода (кассовой выплаты) и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валюты в соответствии с Общероссийским классификатором валют, в которой он должен быть произведен;</a:t>
            </a:r>
          </a:p>
          <a:p>
            <a:pPr marL="114300" indent="0" algn="just">
              <a:buNone/>
            </a:pP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4)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кассового расхода (кассовой выплаты) в валюте Российской Федерации, в рублевом эквиваленте, исчисленном на дату оформления Заявки;</a:t>
            </a:r>
          </a:p>
          <a:p>
            <a:pPr marL="114300" indent="0" algn="just">
              <a:buNone/>
            </a:pP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5)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 (средства бюджета Великого Новгорода);</a:t>
            </a:r>
          </a:p>
          <a:p>
            <a:pPr marL="114300" indent="0" algn="just">
              <a:buNone/>
            </a:pP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6)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наименование, банковские реквизиты, идентификационный номер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налогоплательщика (ИНН) и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код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причины постановки на учет (КПП) получателя денежных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средств;</a:t>
            </a:r>
            <a:endParaRPr lang="ru-RU" sz="1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 algn="just">
              <a:buNone/>
            </a:pP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7)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номер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учтенного в Управлении бюджетного обязательства и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номер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денежного обязательства получателя (при наличии); </a:t>
            </a:r>
          </a:p>
          <a:p>
            <a:pPr marL="114300" indent="0" algn="just">
              <a:buNone/>
            </a:pP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8)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номер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серия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чека (при наличном способе оплаты денежного обязательства);</a:t>
            </a:r>
          </a:p>
          <a:p>
            <a:pPr marL="114300" indent="0" algn="just">
              <a:buNone/>
            </a:pP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9)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 чека (при наличном способе оплаты денежного обязательства);</a:t>
            </a:r>
          </a:p>
          <a:p>
            <a:pPr marL="114300" indent="0" algn="just">
              <a:buNone/>
            </a:pP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10)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фамилия, имя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отчество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получателя средств по чеку (при наличном способе оплаты денежного обязательства);</a:t>
            </a:r>
          </a:p>
          <a:p>
            <a:pPr marL="114300" indent="0" algn="just">
              <a:buNone/>
            </a:pP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11)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данные документа, удостоверяющего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личность получателя средств по чеку (при наличном способе оплаты денежного обязательства);</a:t>
            </a:r>
          </a:p>
          <a:p>
            <a:pPr marL="114300" indent="0" algn="just">
              <a:buNone/>
            </a:pP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12)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данные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осуществления налоговых и иных обязательных платежей в бюджеты бюджетной системы Российской Федерации,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предусмотренные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Правилами указания информации в реквизитах распоряжений о переводе денежных средств в уплату платежей в бюджетную систему Российской Федерации; </a:t>
            </a:r>
          </a:p>
          <a:p>
            <a:pPr marL="114300" indent="0" algn="just">
              <a:buNone/>
            </a:pP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13)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реквизиты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(тип, номер, дата)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документа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муниципального контракта (договора, соглашения) (при наличии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предоставляемых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получателями при постановке на учет бюджетных и денежных обязательств; </a:t>
            </a:r>
          </a:p>
          <a:p>
            <a:pPr marL="114300" indent="0" algn="just">
              <a:buNone/>
            </a:pP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14)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реквизиты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(тип, номер, дата) документа, подтверждающего возникновение денежного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обязательства; </a:t>
            </a:r>
            <a:endParaRPr lang="ru-RU" sz="1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 algn="just">
              <a:buNone/>
            </a:pP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15) в случае оплаты кредиторской задолженности прошлых лет в Заявке, кроме реквизитов документов, указанных в подпунктах 13 и </a:t>
            </a:r>
            <a:r>
              <a:rPr lang="ru-RU" sz="10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14, </a:t>
            </a:r>
            <a:r>
              <a:rPr lang="ru-RU" sz="10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получатель дополнительно прописывает реквизиты акта сверки о состоянии расчетов.</a:t>
            </a:r>
          </a:p>
          <a:p>
            <a:pPr marL="114300" indent="0">
              <a:buNone/>
            </a:pPr>
            <a:endParaRPr lang="ru-RU" sz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6CFFCC01-7066-4CD9-9DA1-83E6E175B465}" type="slidenum">
              <a:rPr lang="ru-RU" altLang="ru-RU" smtClean="0"/>
              <a:pPr/>
              <a:t>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16603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62912" y="914401"/>
            <a:ext cx="8159496" cy="30175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оплаты денежных обязательств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5955893"/>
              </p:ext>
            </p:extLst>
          </p:nvPr>
        </p:nvGraphicFramePr>
        <p:xfrm>
          <a:off x="1368424" y="1316736"/>
          <a:ext cx="9476359" cy="47475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Лист" r:id="rId4" imgW="9456382" imgH="5272992" progId="Excel.Sheet.8">
                  <p:embed/>
                </p:oleObj>
              </mc:Choice>
              <mc:Fallback>
                <p:oleObj name="Лист" r:id="rId4" imgW="9456382" imgH="5272992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68424" y="1316736"/>
                        <a:ext cx="9476359" cy="47475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151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45208" y="960121"/>
            <a:ext cx="8196072" cy="365760"/>
          </a:xfrm>
        </p:spPr>
        <p:txBody>
          <a:bodyPr/>
          <a:lstStyle/>
          <a:p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оплаты денежных обязательств</a:t>
            </a:r>
            <a:endParaRPr lang="ru-RU" sz="2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6CFFCC01-7066-4CD9-9DA1-83E6E175B465}" type="slidenum">
              <a:rPr lang="ru-RU" altLang="ru-RU" smtClean="0"/>
              <a:pPr/>
              <a:t>6</a:t>
            </a:fld>
            <a:endParaRPr lang="ru-RU" alt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807050"/>
              </p:ext>
            </p:extLst>
          </p:nvPr>
        </p:nvGraphicFramePr>
        <p:xfrm>
          <a:off x="1368425" y="1353312"/>
          <a:ext cx="9456738" cy="482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Лист" r:id="rId4" imgW="9456382" imgH="5638896" progId="Excel.Sheet.8">
                  <p:embed/>
                </p:oleObj>
              </mc:Choice>
              <mc:Fallback>
                <p:oleObj name="Лист" r:id="rId4" imgW="9456382" imgH="5638896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68425" y="1353312"/>
                        <a:ext cx="9456738" cy="4828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3602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17776" y="904621"/>
            <a:ext cx="8232648" cy="366395"/>
          </a:xfrm>
        </p:spPr>
        <p:txBody>
          <a:bodyPr/>
          <a:lstStyle/>
          <a:p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оплаты денежных обязательств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6CFFCC01-7066-4CD9-9DA1-83E6E175B465}" type="slidenum">
              <a:rPr lang="ru-RU" altLang="ru-RU" smtClean="0"/>
              <a:pPr/>
              <a:t>7</a:t>
            </a:fld>
            <a:endParaRPr lang="ru-RU" altLang="ru-RU" dirty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0340038"/>
              </p:ext>
            </p:extLst>
          </p:nvPr>
        </p:nvGraphicFramePr>
        <p:xfrm>
          <a:off x="1368425" y="1271016"/>
          <a:ext cx="9456738" cy="4934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Лист" r:id="rId4" imgW="9456382" imgH="5555088" progId="Excel.Sheet.8">
                  <p:embed/>
                </p:oleObj>
              </mc:Choice>
              <mc:Fallback>
                <p:oleObj name="Лист" r:id="rId4" imgW="9456382" imgH="5555088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68425" y="1271016"/>
                        <a:ext cx="9456738" cy="49345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395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21408" y="954913"/>
            <a:ext cx="8186928" cy="338963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оплаты денежных обязательств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838200" y="1325881"/>
            <a:ext cx="11140440" cy="4851082"/>
          </a:xfrm>
        </p:spPr>
        <p:txBody>
          <a:bodyPr/>
          <a:lstStyle/>
          <a:p>
            <a:pPr marL="114300" indent="0" algn="ctr">
              <a:buNone/>
            </a:pPr>
            <a:r>
              <a:rPr lang="ru-RU" sz="1400" b="1" i="1" dirty="0" smtClean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Налоговые и иные обязательные платежи в бюджеты бюджетной системы РФ</a:t>
            </a:r>
          </a:p>
          <a:p>
            <a:pPr marL="114300" indent="0">
              <a:buNone/>
            </a:pPr>
            <a:endParaRPr lang="ru-RU" sz="1400" b="1" i="1" dirty="0" smtClean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 smtClean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 smtClean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 smtClean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 smtClean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 smtClean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 smtClean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>
              <a:solidFill>
                <a:srgbClr val="0070C0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 smtClean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 smtClean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 smtClean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 smtClean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6CFFCC01-7066-4CD9-9DA1-83E6E175B465}" type="slidenum">
              <a:rPr lang="ru-RU" altLang="ru-RU" smtClean="0"/>
              <a:pPr/>
              <a:t>8</a:t>
            </a:fld>
            <a:endParaRPr lang="ru-RU" alt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72" y="2008630"/>
            <a:ext cx="10515600" cy="12923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072" y="3527144"/>
            <a:ext cx="10515600" cy="87532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072" y="4549852"/>
            <a:ext cx="10515600" cy="165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581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017776" y="896112"/>
            <a:ext cx="9768840" cy="772507"/>
          </a:xfrm>
        </p:spPr>
        <p:txBody>
          <a:bodyPr/>
          <a:lstStyle/>
          <a:p>
            <a:pPr marL="114300" lvl="0" algn="ctr">
              <a:spcBef>
                <a:spcPts val="1000"/>
              </a:spcBef>
              <a:buSzPts val="1800"/>
            </a:pP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</a:b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>Санкционирование оплаты денежных обязательств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/>
            </a:r>
            <a:b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</a:br>
            <a:r>
              <a:rPr lang="ru-RU" sz="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  <a:t/>
            </a:r>
            <a:br>
              <a:rPr lang="ru-RU" sz="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/>
                <a:sym typeface="Arial"/>
              </a:rPr>
            </a:br>
            <a:r>
              <a:rPr lang="ru-RU" sz="1400" b="1" i="1" dirty="0" smtClean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Налоговые </a:t>
            </a:r>
            <a:r>
              <a:rPr lang="ru-RU" sz="1400" b="1" i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и иные обязательные платежи в бюджеты бюджетной системы РФ</a:t>
            </a:r>
            <a:br>
              <a:rPr lang="ru-RU" sz="1400" b="1" i="1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</a:br>
            <a:endParaRPr lang="ru-RU" b="1" i="1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38200" y="1673351"/>
            <a:ext cx="10515600" cy="4503611"/>
          </a:xfrm>
        </p:spPr>
        <p:txBody>
          <a:bodyPr/>
          <a:lstStyle/>
          <a:p>
            <a:pPr marL="114300" indent="0">
              <a:buNone/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9</a:t>
            </a:fld>
            <a:endParaRPr lang="en-US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152" y="1668619"/>
            <a:ext cx="10515600" cy="13198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241" y="3167899"/>
            <a:ext cx="10516511" cy="102919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826" y="4376486"/>
            <a:ext cx="10401974" cy="1722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5000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4291</TotalTime>
  <Words>1586</Words>
  <Application>Microsoft Office PowerPoint</Application>
  <PresentationFormat>Широкоэкранный</PresentationFormat>
  <Paragraphs>161</Paragraphs>
  <Slides>20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 Unicode MS</vt:lpstr>
      <vt:lpstr>Arial</vt:lpstr>
      <vt:lpstr>Arial Black</vt:lpstr>
      <vt:lpstr>Calibri</vt:lpstr>
      <vt:lpstr>Times New Roman</vt:lpstr>
      <vt:lpstr>Wingdings</vt:lpstr>
      <vt:lpstr>Тема Office</vt:lpstr>
      <vt:lpstr>Лист</vt:lpstr>
      <vt:lpstr>Презентация PowerPoint</vt:lpstr>
      <vt:lpstr>Презентация PowerPoint</vt:lpstr>
      <vt:lpstr>Презентация PowerPoint</vt:lpstr>
      <vt:lpstr>Санкционирование оплаты денежных обязательств</vt:lpstr>
      <vt:lpstr>Санкционирование оплаты денежных обязательств</vt:lpstr>
      <vt:lpstr>Санкционирование оплаты денежных обязательств</vt:lpstr>
      <vt:lpstr>Санкционирование оплаты денежных обязательств</vt:lpstr>
      <vt:lpstr>Санкционирование оплаты денежных обязательств</vt:lpstr>
      <vt:lpstr> Санкционирование оплаты денежных обязательств  Налоговые и иные обязательные платежи в бюджеты бюджетной системы РФ </vt:lpstr>
      <vt:lpstr>Санкционирование оплаты денежных обязательств</vt:lpstr>
      <vt:lpstr>Санкционирование оплаты денежных обязательств</vt:lpstr>
      <vt:lpstr>Санкционирование оплаты денежных обязательств</vt:lpstr>
      <vt:lpstr>Санкционирование оплаты денежных обязательств</vt:lpstr>
      <vt:lpstr>Санкционирование оплаты денежных обязательств</vt:lpstr>
      <vt:lpstr>Санкционирование оплаты денежных обязательств</vt:lpstr>
      <vt:lpstr>Санкционирование оплаты денежных обязательств</vt:lpstr>
      <vt:lpstr>Санкционирование оплаты денежных обязательств</vt:lpstr>
      <vt:lpstr>Санкционирование оплаты денежных обязательств</vt:lpstr>
      <vt:lpstr>Санкционирование оплаты денежных обязательств</vt:lpstr>
      <vt:lpstr>Санкционирование оплаты денежных обязательств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СОВЕЩАНИЯ</dc:title>
  <dc:creator>Дубовик Антон Викторович</dc:creator>
  <cp:lastModifiedBy>Филипьева Людмила Николаевна</cp:lastModifiedBy>
  <cp:revision>358</cp:revision>
  <cp:lastPrinted>2019-12-16T05:59:14Z</cp:lastPrinted>
  <dcterms:modified xsi:type="dcterms:W3CDTF">2019-12-17T06:30:10Z</dcterms:modified>
</cp:coreProperties>
</file>