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handoutMasterIdLst>
    <p:handoutMasterId r:id="rId24"/>
  </p:handoutMasterIdLst>
  <p:sldIdLst>
    <p:sldId id="293" r:id="rId2"/>
    <p:sldId id="315" r:id="rId3"/>
    <p:sldId id="317" r:id="rId4"/>
    <p:sldId id="332" r:id="rId5"/>
    <p:sldId id="341" r:id="rId6"/>
    <p:sldId id="339" r:id="rId7"/>
    <p:sldId id="325" r:id="rId8"/>
    <p:sldId id="340" r:id="rId9"/>
    <p:sldId id="336" r:id="rId10"/>
    <p:sldId id="335" r:id="rId11"/>
    <p:sldId id="342" r:id="rId12"/>
    <p:sldId id="334" r:id="rId13"/>
    <p:sldId id="326" r:id="rId14"/>
    <p:sldId id="337" r:id="rId15"/>
    <p:sldId id="338" r:id="rId16"/>
    <p:sldId id="344" r:id="rId17"/>
    <p:sldId id="345" r:id="rId18"/>
    <p:sldId id="346" r:id="rId19"/>
    <p:sldId id="343" r:id="rId20"/>
    <p:sldId id="327" r:id="rId21"/>
    <p:sldId id="303" r:id="rId22"/>
  </p:sldIdLst>
  <p:sldSz cx="12192000" cy="6858000"/>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Раздел по умолчанию" id="{BE897A78-646D-4735-AD0A-F0877CD0326B}">
          <p14:sldIdLst/>
        </p14:section>
        <p14:section name="Раздел без заголовка" id="{35158A4D-836B-4C46-8657-B230111A9C27}">
          <p14:sldIdLst>
            <p14:sldId id="293"/>
            <p14:sldId id="315"/>
            <p14:sldId id="317"/>
            <p14:sldId id="332"/>
            <p14:sldId id="341"/>
            <p14:sldId id="339"/>
            <p14:sldId id="325"/>
            <p14:sldId id="340"/>
            <p14:sldId id="336"/>
            <p14:sldId id="335"/>
            <p14:sldId id="342"/>
            <p14:sldId id="334"/>
            <p14:sldId id="326"/>
            <p14:sldId id="337"/>
            <p14:sldId id="338"/>
            <p14:sldId id="344"/>
            <p14:sldId id="345"/>
            <p14:sldId id="346"/>
            <p14:sldId id="343"/>
            <p14:sldId id="327"/>
            <p14:sldId id="303"/>
          </p14:sldIdLst>
        </p14:section>
      </p14:sectionLst>
    </p:ext>
    <p:ext uri="{EFAFB233-063F-42B5-8137-9DF3F51BA10A}">
      <p15:sldGuideLst xmlns:p15="http://schemas.microsoft.com/office/powerpoint/2012/main" xmlns="">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Средний стиль 3 - акцент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1EBBBCC-DAD2-459C-BE2E-F6DE35CF9A28}" styleName="Темный стиль 2 - акцент 3/акцент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89" autoAdjust="0"/>
    <p:restoredTop sz="94705" autoAdjust="0"/>
  </p:normalViewPr>
  <p:slideViewPr>
    <p:cSldViewPr snapToGrid="0">
      <p:cViewPr>
        <p:scale>
          <a:sx n="100" d="100"/>
          <a:sy n="100" d="100"/>
        </p:scale>
        <p:origin x="226" y="86"/>
      </p:cViewPr>
      <p:guideLst>
        <p:guide orient="horz" pos="2160"/>
        <p:guide pos="3840"/>
      </p:guideLst>
    </p:cSldViewPr>
  </p:slideViewPr>
  <p:outlineViewPr>
    <p:cViewPr>
      <p:scale>
        <a:sx n="33" d="100"/>
        <a:sy n="33" d="100"/>
      </p:scale>
      <p:origin x="0" y="749"/>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7632298-93A9-4AC5-BE8D-93CDE88144AA}" type="datetimeFigureOut">
              <a:rPr lang="ru-RU" smtClean="0"/>
              <a:t>18.12.2019</a:t>
            </a:fld>
            <a:endParaRPr lang="ru-RU"/>
          </a:p>
        </p:txBody>
      </p:sp>
      <p:sp>
        <p:nvSpPr>
          <p:cNvPr id="4" name="Нижний колонтитул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B379A47B-DA34-426D-AACC-CD8AB503EE5F}" type="slidenum">
              <a:rPr lang="ru-RU" smtClean="0"/>
              <a:t>‹#›</a:t>
            </a:fld>
            <a:endParaRPr lang="ru-RU"/>
          </a:p>
        </p:txBody>
      </p:sp>
    </p:spTree>
    <p:extLst>
      <p:ext uri="{BB962C8B-B14F-4D97-AF65-F5344CB8AC3E}">
        <p14:creationId xmlns:p14="http://schemas.microsoft.com/office/powerpoint/2010/main" val="1443762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2946400" cy="496887"/>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9687" y="1"/>
            <a:ext cx="2946400" cy="496887"/>
          </a:xfrm>
          <a:prstGeom prst="rect">
            <a:avLst/>
          </a:prstGeom>
          <a:noFill/>
          <a:ln>
            <a:noFill/>
          </a:ln>
        </p:spPr>
        <p:txBody>
          <a:bodyPr spcFirstLastPara="1" wrap="square" lIns="91425" tIns="45700" rIns="91425" bIns="45700" anchor="t" anchorCtr="0"/>
          <a:lstStyle>
            <a:lvl1pPr marR="0" lvl="0" algn="r" rtl="0">
              <a:lnSpc>
                <a:spcPct val="100000"/>
              </a:lnSpc>
              <a:spcBef>
                <a:spcPts val="0"/>
              </a:spcBef>
              <a:spcAft>
                <a:spcPts val="0"/>
              </a:spcAft>
              <a:buSzPts val="1400"/>
              <a:buNone/>
              <a:defRPr sz="12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450" y="4714876"/>
            <a:ext cx="5438775" cy="4467225"/>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9428162"/>
            <a:ext cx="2946400" cy="496887"/>
          </a:xfrm>
          <a:prstGeom prst="rect">
            <a:avLst/>
          </a:prstGeom>
          <a:noFill/>
          <a:ln>
            <a:noFill/>
          </a:ln>
        </p:spPr>
        <p:txBody>
          <a:bodyPr spcFirstLastPara="1" wrap="square" lIns="91425" tIns="45700" rIns="91425" bIns="45700" anchor="b" anchorCtr="0"/>
          <a:lstStyle>
            <a:lvl1pPr marR="0" lvl="0"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9687" y="9428162"/>
            <a:ext cx="2946400" cy="4968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a:t>
            </a:fld>
            <a:endParaRPr/>
          </a:p>
        </p:txBody>
      </p:sp>
    </p:spTree>
    <p:extLst>
      <p:ext uri="{BB962C8B-B14F-4D97-AF65-F5344CB8AC3E}">
        <p14:creationId xmlns:p14="http://schemas.microsoft.com/office/powerpoint/2010/main" val="8353637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b="1">
              <a:sym typeface="Wingdings" pitchFamily="2" charset="2"/>
            </a:endParaRPr>
          </a:p>
        </p:txBody>
      </p:sp>
      <p:sp>
        <p:nvSpPr>
          <p:cNvPr id="10854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B4380EA-2F50-4263-88B5-14539989100C}" type="slidenum">
              <a:rPr lang="ru-RU" altLang="ru-RU" smtClean="0"/>
              <a:pPr/>
              <a:t>1</a:t>
            </a:fld>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smtClean="0">
                <a:solidFill>
                  <a:srgbClr val="000000"/>
                </a:solidFill>
                <a:latin typeface="Calibri"/>
                <a:ea typeface="Calibri"/>
                <a:cs typeface="Calibri"/>
                <a:sym typeface="Calibri"/>
              </a:rPr>
              <a:t>4</a:t>
            </a:fld>
            <a:endParaRPr lang="en-US"/>
          </a:p>
        </p:txBody>
      </p:sp>
    </p:spTree>
    <p:extLst>
      <p:ext uri="{BB962C8B-B14F-4D97-AF65-F5344CB8AC3E}">
        <p14:creationId xmlns:p14="http://schemas.microsoft.com/office/powerpoint/2010/main" val="2118180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9775" indent="-282575">
              <a:spcBef>
                <a:spcPct val="30000"/>
              </a:spcBef>
              <a:defRPr sz="1200">
                <a:solidFill>
                  <a:schemeClr val="tx1"/>
                </a:solidFill>
                <a:latin typeface="Calibri" pitchFamily="34" charset="0"/>
              </a:defRPr>
            </a:lvl2pPr>
            <a:lvl3pPr marL="1138238" indent="-225425">
              <a:spcBef>
                <a:spcPct val="30000"/>
              </a:spcBef>
              <a:defRPr sz="1200">
                <a:solidFill>
                  <a:schemeClr val="tx1"/>
                </a:solidFill>
                <a:latin typeface="Calibri" pitchFamily="34" charset="0"/>
              </a:defRPr>
            </a:lvl3pPr>
            <a:lvl4pPr marL="1595438" indent="-225425">
              <a:spcBef>
                <a:spcPct val="30000"/>
              </a:spcBef>
              <a:defRPr sz="1200">
                <a:solidFill>
                  <a:schemeClr val="tx1"/>
                </a:solidFill>
                <a:latin typeface="Calibri" pitchFamily="34" charset="0"/>
              </a:defRPr>
            </a:lvl4pPr>
            <a:lvl5pPr marL="2052638" indent="-225425">
              <a:spcBef>
                <a:spcPct val="30000"/>
              </a:spcBef>
              <a:defRPr sz="1200">
                <a:solidFill>
                  <a:schemeClr val="tx1"/>
                </a:solidFill>
                <a:latin typeface="Calibri" pitchFamily="34" charset="0"/>
              </a:defRPr>
            </a:lvl5pPr>
            <a:lvl6pPr marL="2509838" indent="-225425" eaLnBrk="0" fontAlgn="base" hangingPunct="0">
              <a:spcBef>
                <a:spcPct val="30000"/>
              </a:spcBef>
              <a:spcAft>
                <a:spcPct val="0"/>
              </a:spcAft>
              <a:defRPr sz="1200">
                <a:solidFill>
                  <a:schemeClr val="tx1"/>
                </a:solidFill>
                <a:latin typeface="Calibri" pitchFamily="34" charset="0"/>
              </a:defRPr>
            </a:lvl6pPr>
            <a:lvl7pPr marL="2967038" indent="-225425" eaLnBrk="0" fontAlgn="base" hangingPunct="0">
              <a:spcBef>
                <a:spcPct val="30000"/>
              </a:spcBef>
              <a:spcAft>
                <a:spcPct val="0"/>
              </a:spcAft>
              <a:defRPr sz="1200">
                <a:solidFill>
                  <a:schemeClr val="tx1"/>
                </a:solidFill>
                <a:latin typeface="Calibri" pitchFamily="34" charset="0"/>
              </a:defRPr>
            </a:lvl7pPr>
            <a:lvl8pPr marL="3424238" indent="-225425" eaLnBrk="0" fontAlgn="base" hangingPunct="0">
              <a:spcBef>
                <a:spcPct val="30000"/>
              </a:spcBef>
              <a:spcAft>
                <a:spcPct val="0"/>
              </a:spcAft>
              <a:defRPr sz="1200">
                <a:solidFill>
                  <a:schemeClr val="tx1"/>
                </a:solidFill>
                <a:latin typeface="Calibri" pitchFamily="34" charset="0"/>
              </a:defRPr>
            </a:lvl8pPr>
            <a:lvl9pPr marL="3881438" indent="-225425" eaLnBrk="0" fontAlgn="base" hangingPunct="0">
              <a:spcBef>
                <a:spcPct val="30000"/>
              </a:spcBef>
              <a:spcAft>
                <a:spcPct val="0"/>
              </a:spcAft>
              <a:defRPr sz="1200">
                <a:solidFill>
                  <a:schemeClr val="tx1"/>
                </a:solidFill>
                <a:latin typeface="Calibri" pitchFamily="34" charset="0"/>
              </a:defRPr>
            </a:lvl9pPr>
          </a:lstStyle>
          <a:p>
            <a:pPr>
              <a:spcBef>
                <a:spcPct val="0"/>
              </a:spcBef>
            </a:pPr>
            <a:fld id="{0EA16A2B-EE6B-4899-9640-7D6753A26704}" type="slidenum">
              <a:rPr lang="ru-RU" altLang="ru-RU" smtClean="0">
                <a:latin typeface="Arial" pitchFamily="34" charset="0"/>
                <a:cs typeface="Arial" pitchFamily="34" charset="0"/>
              </a:rPr>
              <a:pPr>
                <a:spcBef>
                  <a:spcPct val="0"/>
                </a:spcBef>
              </a:pPr>
              <a:t>21</a:t>
            </a:fld>
            <a:endParaRPr lang="ru-RU" altLang="ru-RU">
              <a:latin typeface="Arial" pitchFamily="34" charset="0"/>
              <a:cs typeface="Arial" pitchFamily="34" charset="0"/>
            </a:endParaRPr>
          </a:p>
        </p:txBody>
      </p:sp>
      <p:sp>
        <p:nvSpPr>
          <p:cNvPr id="148483" name="Rectangle 7"/>
          <p:cNvSpPr txBox="1">
            <a:spLocks noGrp="1" noChangeArrowheads="1"/>
          </p:cNvSpPr>
          <p:nvPr/>
        </p:nvSpPr>
        <p:spPr bwMode="auto">
          <a:xfrm>
            <a:off x="3852865" y="9428163"/>
            <a:ext cx="29432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06" tIns="46255" rIns="92506" bIns="46255" anchor="b"/>
          <a:lstStyle>
            <a:lvl1pPr defTabSz="925513">
              <a:spcBef>
                <a:spcPct val="30000"/>
              </a:spcBef>
              <a:defRPr sz="1200">
                <a:solidFill>
                  <a:schemeClr val="tx1"/>
                </a:solidFill>
                <a:latin typeface="Calibri" pitchFamily="34" charset="0"/>
              </a:defRPr>
            </a:lvl1pPr>
            <a:lvl2pPr marL="742950" indent="-285750" defTabSz="925513">
              <a:spcBef>
                <a:spcPct val="30000"/>
              </a:spcBef>
              <a:defRPr sz="1200">
                <a:solidFill>
                  <a:schemeClr val="tx1"/>
                </a:solidFill>
                <a:latin typeface="Calibri" pitchFamily="34" charset="0"/>
              </a:defRPr>
            </a:lvl2pPr>
            <a:lvl3pPr marL="1143000" indent="-228600" defTabSz="925513">
              <a:spcBef>
                <a:spcPct val="30000"/>
              </a:spcBef>
              <a:defRPr sz="1200">
                <a:solidFill>
                  <a:schemeClr val="tx1"/>
                </a:solidFill>
                <a:latin typeface="Calibri" pitchFamily="34" charset="0"/>
              </a:defRPr>
            </a:lvl3pPr>
            <a:lvl4pPr marL="1600200" indent="-228600" defTabSz="925513">
              <a:spcBef>
                <a:spcPct val="30000"/>
              </a:spcBef>
              <a:defRPr sz="1200">
                <a:solidFill>
                  <a:schemeClr val="tx1"/>
                </a:solidFill>
                <a:latin typeface="Calibri" pitchFamily="34" charset="0"/>
              </a:defRPr>
            </a:lvl4pPr>
            <a:lvl5pPr marL="2057400" indent="-228600" defTabSz="925513">
              <a:spcBef>
                <a:spcPct val="30000"/>
              </a:spcBef>
              <a:defRPr sz="1200">
                <a:solidFill>
                  <a:schemeClr val="tx1"/>
                </a:solidFill>
                <a:latin typeface="Calibri" pitchFamily="34" charset="0"/>
              </a:defRPr>
            </a:lvl5pPr>
            <a:lvl6pPr marL="2514600" indent="-228600" defTabSz="925513" eaLnBrk="0" fontAlgn="base" hangingPunct="0">
              <a:spcBef>
                <a:spcPct val="30000"/>
              </a:spcBef>
              <a:spcAft>
                <a:spcPct val="0"/>
              </a:spcAft>
              <a:defRPr sz="1200">
                <a:solidFill>
                  <a:schemeClr val="tx1"/>
                </a:solidFill>
                <a:latin typeface="Calibri" pitchFamily="34" charset="0"/>
              </a:defRPr>
            </a:lvl6pPr>
            <a:lvl7pPr marL="2971800" indent="-228600" defTabSz="925513" eaLnBrk="0" fontAlgn="base" hangingPunct="0">
              <a:spcBef>
                <a:spcPct val="30000"/>
              </a:spcBef>
              <a:spcAft>
                <a:spcPct val="0"/>
              </a:spcAft>
              <a:defRPr sz="1200">
                <a:solidFill>
                  <a:schemeClr val="tx1"/>
                </a:solidFill>
                <a:latin typeface="Calibri" pitchFamily="34" charset="0"/>
              </a:defRPr>
            </a:lvl7pPr>
            <a:lvl8pPr marL="3429000" indent="-228600" defTabSz="925513" eaLnBrk="0" fontAlgn="base" hangingPunct="0">
              <a:spcBef>
                <a:spcPct val="30000"/>
              </a:spcBef>
              <a:spcAft>
                <a:spcPct val="0"/>
              </a:spcAft>
              <a:defRPr sz="1200">
                <a:solidFill>
                  <a:schemeClr val="tx1"/>
                </a:solidFill>
                <a:latin typeface="Calibri" pitchFamily="34" charset="0"/>
              </a:defRPr>
            </a:lvl8pPr>
            <a:lvl9pPr marL="3886200" indent="-228600" defTabSz="925513"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B476A86A-476F-4860-8CB6-229A399AE054}" type="slidenum">
              <a:rPr lang="ru-RU" altLang="ru-RU">
                <a:latin typeface="Arial" pitchFamily="34" charset="0"/>
              </a:rPr>
              <a:pPr algn="r" eaLnBrk="1" hangingPunct="1">
                <a:spcBef>
                  <a:spcPct val="0"/>
                </a:spcBef>
              </a:pPr>
              <a:t>21</a:t>
            </a:fld>
            <a:endParaRPr lang="ru-RU" altLang="ru-RU">
              <a:latin typeface="Arial" pitchFamily="34" charset="0"/>
            </a:endParaRPr>
          </a:p>
        </p:txBody>
      </p:sp>
      <p:sp>
        <p:nvSpPr>
          <p:cNvPr id="148484" name="Rectangle 7"/>
          <p:cNvSpPr txBox="1">
            <a:spLocks noGrp="1" noChangeArrowheads="1"/>
          </p:cNvSpPr>
          <p:nvPr/>
        </p:nvSpPr>
        <p:spPr bwMode="auto">
          <a:xfrm>
            <a:off x="3852865" y="9428163"/>
            <a:ext cx="29432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06" tIns="46255" rIns="92506" bIns="46255" anchor="b"/>
          <a:lstStyle>
            <a:lvl1pPr defTabSz="925513">
              <a:spcBef>
                <a:spcPct val="30000"/>
              </a:spcBef>
              <a:defRPr sz="1200">
                <a:solidFill>
                  <a:schemeClr val="tx1"/>
                </a:solidFill>
                <a:latin typeface="Calibri" pitchFamily="34" charset="0"/>
              </a:defRPr>
            </a:lvl1pPr>
            <a:lvl2pPr marL="742950" indent="-285750" defTabSz="925513">
              <a:spcBef>
                <a:spcPct val="30000"/>
              </a:spcBef>
              <a:defRPr sz="1200">
                <a:solidFill>
                  <a:schemeClr val="tx1"/>
                </a:solidFill>
                <a:latin typeface="Calibri" pitchFamily="34" charset="0"/>
              </a:defRPr>
            </a:lvl2pPr>
            <a:lvl3pPr marL="1143000" indent="-228600" defTabSz="925513">
              <a:spcBef>
                <a:spcPct val="30000"/>
              </a:spcBef>
              <a:defRPr sz="1200">
                <a:solidFill>
                  <a:schemeClr val="tx1"/>
                </a:solidFill>
                <a:latin typeface="Calibri" pitchFamily="34" charset="0"/>
              </a:defRPr>
            </a:lvl3pPr>
            <a:lvl4pPr marL="1600200" indent="-228600" defTabSz="925513">
              <a:spcBef>
                <a:spcPct val="30000"/>
              </a:spcBef>
              <a:defRPr sz="1200">
                <a:solidFill>
                  <a:schemeClr val="tx1"/>
                </a:solidFill>
                <a:latin typeface="Calibri" pitchFamily="34" charset="0"/>
              </a:defRPr>
            </a:lvl4pPr>
            <a:lvl5pPr marL="2057400" indent="-228600" defTabSz="925513">
              <a:spcBef>
                <a:spcPct val="30000"/>
              </a:spcBef>
              <a:defRPr sz="1200">
                <a:solidFill>
                  <a:schemeClr val="tx1"/>
                </a:solidFill>
                <a:latin typeface="Calibri" pitchFamily="34" charset="0"/>
              </a:defRPr>
            </a:lvl5pPr>
            <a:lvl6pPr marL="2514600" indent="-228600" defTabSz="925513" eaLnBrk="0" fontAlgn="base" hangingPunct="0">
              <a:spcBef>
                <a:spcPct val="30000"/>
              </a:spcBef>
              <a:spcAft>
                <a:spcPct val="0"/>
              </a:spcAft>
              <a:defRPr sz="1200">
                <a:solidFill>
                  <a:schemeClr val="tx1"/>
                </a:solidFill>
                <a:latin typeface="Calibri" pitchFamily="34" charset="0"/>
              </a:defRPr>
            </a:lvl6pPr>
            <a:lvl7pPr marL="2971800" indent="-228600" defTabSz="925513" eaLnBrk="0" fontAlgn="base" hangingPunct="0">
              <a:spcBef>
                <a:spcPct val="30000"/>
              </a:spcBef>
              <a:spcAft>
                <a:spcPct val="0"/>
              </a:spcAft>
              <a:defRPr sz="1200">
                <a:solidFill>
                  <a:schemeClr val="tx1"/>
                </a:solidFill>
                <a:latin typeface="Calibri" pitchFamily="34" charset="0"/>
              </a:defRPr>
            </a:lvl7pPr>
            <a:lvl8pPr marL="3429000" indent="-228600" defTabSz="925513" eaLnBrk="0" fontAlgn="base" hangingPunct="0">
              <a:spcBef>
                <a:spcPct val="30000"/>
              </a:spcBef>
              <a:spcAft>
                <a:spcPct val="0"/>
              </a:spcAft>
              <a:defRPr sz="1200">
                <a:solidFill>
                  <a:schemeClr val="tx1"/>
                </a:solidFill>
                <a:latin typeface="Calibri" pitchFamily="34" charset="0"/>
              </a:defRPr>
            </a:lvl8pPr>
            <a:lvl9pPr marL="3886200" indent="-228600" defTabSz="925513"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5152C86F-C740-4084-B0FD-919BB205D4CB}" type="slidenum">
              <a:rPr lang="ru-RU" altLang="ru-RU">
                <a:latin typeface="Arial" pitchFamily="34" charset="0"/>
              </a:rPr>
              <a:pPr algn="r" eaLnBrk="1" hangingPunct="1">
                <a:spcBef>
                  <a:spcPct val="0"/>
                </a:spcBef>
              </a:pPr>
              <a:t>21</a:t>
            </a:fld>
            <a:endParaRPr lang="ru-RU" altLang="ru-RU">
              <a:latin typeface="Arial" pitchFamily="34" charset="0"/>
            </a:endParaRPr>
          </a:p>
        </p:txBody>
      </p:sp>
      <p:sp>
        <p:nvSpPr>
          <p:cNvPr id="1484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506" tIns="46255" rIns="92506" bIns="46255" numCol="1" anchor="t" anchorCtr="0" compatLnSpc="1">
            <a:prstTxWarp prst="textNoShape">
              <a:avLst/>
            </a:prstTxWarp>
          </a:bodyPr>
          <a:lstStyle/>
          <a:p>
            <a:pPr eaLnBrk="1" hangingPunct="1"/>
            <a:endParaRPr lang="ru-RU" altLang="ru-RU">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7"/>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5" name="Google Shape;35;p5"/>
          <p:cNvSpPr>
            <a:spLocks noGrp="1"/>
          </p:cNvSpPr>
          <p:nvPr>
            <p:ph type="pic" idx="2"/>
          </p:nvPr>
        </p:nvSpPr>
        <p:spPr>
          <a:xfrm>
            <a:off x="5183188" y="987429"/>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47"/>
        <p:cNvGrpSpPr/>
        <p:nvPr/>
      </p:nvGrpSpPr>
      <p:grpSpPr>
        <a:xfrm>
          <a:off x="0" y="0"/>
          <a:ext cx="0" cy="0"/>
          <a:chOff x="0" y="0"/>
          <a:chExt cx="0" cy="0"/>
        </a:xfrm>
      </p:grpSpPr>
      <p:sp>
        <p:nvSpPr>
          <p:cNvPr id="48" name="Google Shape;4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1"/>
        <p:cNvGrpSpPr/>
        <p:nvPr/>
      </p:nvGrpSpPr>
      <p:grpSpPr>
        <a:xfrm>
          <a:off x="0" y="0"/>
          <a:ext cx="0" cy="0"/>
          <a:chOff x="0" y="0"/>
          <a:chExt cx="0" cy="0"/>
        </a:xfrm>
      </p:grpSpPr>
      <p:sp>
        <p:nvSpPr>
          <p:cNvPr id="52" name="Google Shape;52;p8"/>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9788" y="365129"/>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8" name="Google Shape;58;p9"/>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9"/>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9"/>
          <p:cNvSpPr txBox="1">
            <a:spLocks noGrp="1"/>
          </p:cNvSpPr>
          <p:nvPr>
            <p:ph type="body" idx="3"/>
          </p:nvPr>
        </p:nvSpPr>
        <p:spPr>
          <a:xfrm>
            <a:off x="6172202"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9"/>
          <p:cNvSpPr txBox="1">
            <a:spLocks noGrp="1"/>
          </p:cNvSpPr>
          <p:nvPr>
            <p:ph type="body" idx="4"/>
          </p:nvPr>
        </p:nvSpPr>
        <p:spPr>
          <a:xfrm>
            <a:off x="6172202"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7" name="Google Shape;67;p1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1851" y="1709742"/>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74" name="Google Shape;74;p11"/>
          <p:cNvSpPr txBox="1">
            <a:spLocks noGrp="1"/>
          </p:cNvSpPr>
          <p:nvPr>
            <p:ph type="body" idx="1"/>
          </p:nvPr>
        </p:nvSpPr>
        <p:spPr>
          <a:xfrm>
            <a:off x="831851" y="4589467"/>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body" idx="1"/>
          </p:nvPr>
        </p:nvSpPr>
        <p:spPr>
          <a:xfrm>
            <a:off x="838200" y="1825625"/>
            <a:ext cx="10515600" cy="4351337"/>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4" r:id="rId4"/>
    <p:sldLayoutId id="2147483655" r:id="rId5"/>
    <p:sldLayoutId id="2147483656" r:id="rId6"/>
    <p:sldLayoutId id="2147483657"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Box 3"/>
          <p:cNvSpPr txBox="1">
            <a:spLocks noChangeArrowheads="1"/>
          </p:cNvSpPr>
          <p:nvPr/>
        </p:nvSpPr>
        <p:spPr bwMode="auto">
          <a:xfrm>
            <a:off x="1389063" y="5729288"/>
            <a:ext cx="20113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ru-RU" altLang="ru-RU" dirty="0" smtClean="0">
                <a:cs typeface="Times New Roman" pitchFamily="18" charset="0"/>
              </a:rPr>
              <a:t>1</a:t>
            </a:r>
            <a:r>
              <a:rPr lang="en-US" altLang="ru-RU" dirty="0" smtClean="0">
                <a:cs typeface="Times New Roman" pitchFamily="18" charset="0"/>
              </a:rPr>
              <a:t>9</a:t>
            </a:r>
            <a:r>
              <a:rPr lang="ru-RU" altLang="ru-RU" dirty="0" smtClean="0">
                <a:cs typeface="Times New Roman" pitchFamily="18" charset="0"/>
              </a:rPr>
              <a:t> декабря 2019 </a:t>
            </a:r>
            <a:r>
              <a:rPr lang="ru-RU" altLang="ru-RU" dirty="0">
                <a:cs typeface="Times New Roman" pitchFamily="18" charset="0"/>
              </a:rPr>
              <a:t>г.</a:t>
            </a:r>
            <a:endParaRPr lang="ru-RU" altLang="ru-RU" b="1" dirty="0">
              <a:cs typeface="Times New Roman" pitchFamily="18" charset="0"/>
            </a:endParaRPr>
          </a:p>
        </p:txBody>
      </p:sp>
      <p:sp>
        <p:nvSpPr>
          <p:cNvPr id="5" name="TextBox 3">
            <a:extLst>
              <a:ext uri="{FF2B5EF4-FFF2-40B4-BE49-F238E27FC236}">
                <a16:creationId xmlns:a16="http://schemas.microsoft.com/office/drawing/2014/main" xmlns="" id="{A17BDAA6-D823-4CD9-92DF-9D348E373250}"/>
              </a:ext>
            </a:extLst>
          </p:cNvPr>
          <p:cNvSpPr txBox="1">
            <a:spLocks noChangeArrowheads="1"/>
          </p:cNvSpPr>
          <p:nvPr/>
        </p:nvSpPr>
        <p:spPr bwMode="auto">
          <a:xfrm>
            <a:off x="1078657" y="2255008"/>
            <a:ext cx="10232074"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56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28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00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72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spcBef>
                <a:spcPts val="0"/>
              </a:spcBef>
              <a:buFont typeface="Arial" pitchFamily="34" charset="0"/>
              <a:buNone/>
              <a:tabLst>
                <a:tab pos="7086600" algn="l"/>
              </a:tabLst>
              <a:defRPr/>
            </a:pPr>
            <a:r>
              <a:rPr lang="ru-RU" altLang="ru-RU" sz="2600" b="1" dirty="0" smtClean="0">
                <a:solidFill>
                  <a:schemeClr val="accent5">
                    <a:lumMod val="50000"/>
                  </a:schemeClr>
                </a:solidFill>
              </a:rPr>
              <a:t>Открытие </a:t>
            </a:r>
            <a:r>
              <a:rPr lang="ru-RU" altLang="ru-RU" sz="2600" b="1" dirty="0">
                <a:solidFill>
                  <a:schemeClr val="accent5">
                    <a:lumMod val="50000"/>
                  </a:schemeClr>
                </a:solidFill>
              </a:rPr>
              <a:t>и </a:t>
            </a:r>
            <a:r>
              <a:rPr lang="ru-RU" altLang="ru-RU" sz="2600" b="1" dirty="0" smtClean="0">
                <a:solidFill>
                  <a:schemeClr val="accent5">
                    <a:lumMod val="50000"/>
                  </a:schemeClr>
                </a:solidFill>
              </a:rPr>
              <a:t>ведение </a:t>
            </a:r>
            <a:r>
              <a:rPr lang="ru-RU" altLang="ru-RU" sz="2600" b="1" dirty="0">
                <a:solidFill>
                  <a:schemeClr val="accent5">
                    <a:lumMod val="50000"/>
                  </a:schemeClr>
                </a:solidFill>
              </a:rPr>
              <a:t>лицевых счетов для учета операций </a:t>
            </a:r>
          </a:p>
          <a:p>
            <a:pPr algn="ctr">
              <a:spcBef>
                <a:spcPts val="0"/>
              </a:spcBef>
              <a:buFont typeface="Arial" pitchFamily="34" charset="0"/>
              <a:buNone/>
              <a:tabLst>
                <a:tab pos="7086600" algn="l"/>
              </a:tabLst>
              <a:defRPr/>
            </a:pPr>
            <a:r>
              <a:rPr lang="ru-RU" altLang="ru-RU" sz="2600" b="1" dirty="0">
                <a:solidFill>
                  <a:schemeClr val="accent5">
                    <a:lumMod val="50000"/>
                  </a:schemeClr>
                </a:solidFill>
              </a:rPr>
              <a:t>бюджетных </a:t>
            </a:r>
            <a:r>
              <a:rPr lang="ru-RU" altLang="ru-RU" sz="2600" b="1" dirty="0" smtClean="0">
                <a:solidFill>
                  <a:schemeClr val="accent5">
                    <a:lumMod val="50000"/>
                  </a:schemeClr>
                </a:solidFill>
              </a:rPr>
              <a:t>и автономных учреждений </a:t>
            </a:r>
            <a:r>
              <a:rPr lang="ru-RU" altLang="ru-RU" sz="2600" b="1" dirty="0">
                <a:solidFill>
                  <a:schemeClr val="accent5">
                    <a:lumMod val="50000"/>
                  </a:schemeClr>
                </a:solidFill>
              </a:rPr>
              <a:t>Великого Новгорода</a:t>
            </a:r>
          </a:p>
          <a:p>
            <a:pPr algn="ctr">
              <a:spcBef>
                <a:spcPts val="0"/>
              </a:spcBef>
              <a:buFont typeface="Arial" pitchFamily="34" charset="0"/>
              <a:buNone/>
              <a:tabLst>
                <a:tab pos="7086600" algn="l"/>
              </a:tabLst>
              <a:defRPr/>
            </a:pPr>
            <a:r>
              <a:rPr lang="ru-RU" altLang="ru-RU" sz="2600" b="1" dirty="0" smtClean="0">
                <a:solidFill>
                  <a:schemeClr val="accent5">
                    <a:lumMod val="50000"/>
                  </a:schemeClr>
                </a:solidFill>
              </a:rPr>
              <a:t>Управлением федерального казначейства по Новгородской области</a:t>
            </a:r>
            <a:endParaRPr lang="ru-RU" altLang="ru-RU" sz="2600" b="1" dirty="0">
              <a:solidFill>
                <a:schemeClr val="accent5">
                  <a:lumMod val="50000"/>
                </a:schemeClr>
              </a:solidFill>
            </a:endParaRPr>
          </a:p>
        </p:txBody>
      </p:sp>
    </p:spTree>
    <p:extLst>
      <p:ext uri="{BB962C8B-B14F-4D97-AF65-F5344CB8AC3E}">
        <p14:creationId xmlns:p14="http://schemas.microsoft.com/office/powerpoint/2010/main" val="2799985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2160" y="1314450"/>
            <a:ext cx="8923020" cy="391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3634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87313"/>
            <a:ext cx="1219358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6890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12</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6940" y="823913"/>
            <a:ext cx="8961120" cy="4334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5930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60320" y="525779"/>
            <a:ext cx="7719060" cy="1012507"/>
          </a:xfrm>
        </p:spPr>
        <p:txBody>
          <a:bodyPr/>
          <a:lstStyle/>
          <a:p>
            <a:r>
              <a:rPr lang="ru-RU" sz="2800" dirty="0" smtClean="0">
                <a:solidFill>
                  <a:schemeClr val="accent5">
                    <a:lumMod val="75000"/>
                  </a:schemeClr>
                </a:solidFill>
              </a:rPr>
              <a:t>Обработка кредитовых платежных поручений</a:t>
            </a:r>
            <a:endParaRPr lang="ru-RU" sz="2800" dirty="0">
              <a:solidFill>
                <a:schemeClr val="accent5">
                  <a:lumMod val="75000"/>
                </a:schemeClr>
              </a:solidFill>
            </a:endParaRPr>
          </a:p>
        </p:txBody>
      </p:sp>
      <p:sp>
        <p:nvSpPr>
          <p:cNvPr id="5" name="Текст 4"/>
          <p:cNvSpPr>
            <a:spLocks noGrp="1"/>
          </p:cNvSpPr>
          <p:nvPr>
            <p:ph type="body" idx="1"/>
          </p:nvPr>
        </p:nvSpPr>
        <p:spPr/>
        <p:txBody>
          <a:bodyPr/>
          <a:lstStyle/>
          <a:p>
            <a:r>
              <a:rPr lang="ru-RU" sz="2000" dirty="0" smtClean="0"/>
              <a:t>-При обработке выписки банка по банковскому счету поступления на счет зачисляются на лицевые счета АУ и БУ.</a:t>
            </a:r>
          </a:p>
          <a:p>
            <a:r>
              <a:rPr lang="ru-RU" sz="2000" dirty="0" smtClean="0"/>
              <a:t>-Если невозможно идентифицировать получателя платежа, то платеж ставиться на невыясненные поступления. Если есть какие то признаки по которым мы можем определить получателя, то ему направляется запрос на выяснения принадлежности платежа. Получив запрос вы либо уточняете платеж на свой лицевой счет, либо не уточняете и тогда по истечении 10 рабочих дней мы возвращает его плательщику.</a:t>
            </a:r>
          </a:p>
          <a:p>
            <a:r>
              <a:rPr lang="ru-RU" sz="2000" dirty="0" smtClean="0"/>
              <a:t>-Если получатель платежа известен, но не определен КБК, то платеж ставиться на лицевой счет по </a:t>
            </a:r>
            <a:r>
              <a:rPr lang="ru-RU" sz="2000" dirty="0"/>
              <a:t>коду </a:t>
            </a:r>
            <a:r>
              <a:rPr lang="ru-RU" sz="2000" dirty="0" smtClean="0"/>
              <a:t>00000000000000000180. При получении выписки с лицевого счеты вы видите этот платеж и уточняете </a:t>
            </a:r>
            <a:r>
              <a:rPr lang="ru-RU" sz="2000" dirty="0"/>
              <a:t>его </a:t>
            </a:r>
            <a:r>
              <a:rPr lang="ru-RU" sz="2000" dirty="0" smtClean="0"/>
              <a:t>Уведомлением </a:t>
            </a:r>
            <a:r>
              <a:rPr lang="ru-RU" sz="2000" dirty="0"/>
              <a:t>об уточнении операций </a:t>
            </a:r>
            <a:r>
              <a:rPr lang="ru-RU" sz="2000" dirty="0" smtClean="0"/>
              <a:t>клиента либо как доход по нужному КБК, либо восстановление кассового расхода по нужному КБК. </a:t>
            </a:r>
          </a:p>
          <a:p>
            <a:endParaRPr lang="ru-RU" dirty="0"/>
          </a:p>
        </p:txBody>
      </p:sp>
      <p:sp>
        <p:nvSpPr>
          <p:cNvPr id="2" name="Номер слайда 1"/>
          <p:cNvSpPr>
            <a:spLocks noGrp="1"/>
          </p:cNvSpPr>
          <p:nvPr>
            <p:ph type="sldNum" idx="12"/>
          </p:nvPr>
        </p:nvSpPr>
        <p:spPr/>
        <p:txBody>
          <a:bodyPr/>
          <a:lstStyle/>
          <a:p>
            <a:fld id="{6CFFCC01-7066-4CD9-9DA1-83E6E175B465}" type="slidenum">
              <a:rPr lang="ru-RU" altLang="ru-RU" smtClean="0"/>
              <a:pPr/>
              <a:t>13</a:t>
            </a:fld>
            <a:endParaRPr lang="ru-RU" altLang="ru-RU" dirty="0"/>
          </a:p>
        </p:txBody>
      </p:sp>
    </p:spTree>
    <p:extLst>
      <p:ext uri="{BB962C8B-B14F-4D97-AF65-F5344CB8AC3E}">
        <p14:creationId xmlns:p14="http://schemas.microsoft.com/office/powerpoint/2010/main" val="504856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14</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5520" y="1512888"/>
            <a:ext cx="8823960" cy="3965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2961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15</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7820" y="1235074"/>
            <a:ext cx="9022080" cy="4281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6784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16</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5895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17</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5240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30480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460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18</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4511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19</a:t>
            </a:fld>
            <a:endParaRPr lang="en-US"/>
          </a:p>
        </p:txBody>
      </p:sp>
      <p:sp>
        <p:nvSpPr>
          <p:cNvPr id="3" name="Прямоугольник 2"/>
          <p:cNvSpPr/>
          <p:nvPr/>
        </p:nvSpPr>
        <p:spPr>
          <a:xfrm>
            <a:off x="3840480" y="1249680"/>
            <a:ext cx="5303520" cy="738664"/>
          </a:xfrm>
          <a:prstGeom prst="rect">
            <a:avLst/>
          </a:prstGeom>
        </p:spPr>
        <p:txBody>
          <a:bodyPr wrap="square">
            <a:spAutoFit/>
          </a:bodyPr>
          <a:lstStyle/>
          <a:p>
            <a:r>
              <a:rPr lang="ru-RU" dirty="0"/>
              <a:t>Выписка из лицевого счета</a:t>
            </a:r>
            <a:br>
              <a:rPr lang="ru-RU" dirty="0"/>
            </a:br>
            <a:r>
              <a:rPr lang="ru-RU" dirty="0"/>
              <a:t>Отчет о состоянии лицевого счета</a:t>
            </a:r>
            <a:br>
              <a:rPr lang="ru-RU" dirty="0"/>
            </a:br>
            <a:r>
              <a:rPr lang="ru-RU" dirty="0"/>
              <a:t>Все отчеты приходят клиенту в один раздел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480" y="1988344"/>
            <a:ext cx="9959340" cy="4549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4564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10947862" y="6356350"/>
            <a:ext cx="405938" cy="365125"/>
          </a:xfrm>
        </p:spPr>
        <p:txBody>
          <a:bodyPr/>
          <a:lstStyle/>
          <a:p>
            <a:fld id="{6CFFCC01-7066-4CD9-9DA1-83E6E175B465}" type="slidenum">
              <a:rPr lang="ru-RU" altLang="ru-RU" smtClean="0"/>
              <a:pPr/>
              <a:t>2</a:t>
            </a:fld>
            <a:endParaRPr lang="ru-RU" altLang="ru-RU" dirty="0"/>
          </a:p>
        </p:txBody>
      </p:sp>
      <p:sp>
        <p:nvSpPr>
          <p:cNvPr id="27" name="Прямоугольник 26"/>
          <p:cNvSpPr/>
          <p:nvPr/>
        </p:nvSpPr>
        <p:spPr>
          <a:xfrm>
            <a:off x="4707603" y="253132"/>
            <a:ext cx="7484397" cy="400110"/>
          </a:xfrm>
          <a:prstGeom prst="rect">
            <a:avLst/>
          </a:prstGeom>
        </p:spPr>
        <p:txBody>
          <a:bodyPr wrap="square">
            <a:spAutoFit/>
          </a:bodyPr>
          <a:lstStyle/>
          <a:p>
            <a:r>
              <a:rPr lang="ru-RU" sz="2000" b="1" dirty="0" smtClean="0">
                <a:solidFill>
                  <a:srgbClr val="0070C0"/>
                </a:solidFill>
                <a:latin typeface="Arial" panose="020B0604020202020204" pitchFamily="34" charset="0"/>
              </a:rPr>
              <a:t>Нормативно правовые акты:</a:t>
            </a:r>
            <a:endParaRPr lang="ru-RU" sz="2000" b="1" dirty="0">
              <a:solidFill>
                <a:srgbClr val="0070C0"/>
              </a:solidFill>
              <a:latin typeface="Arial" panose="020B0604020202020204" pitchFamily="34" charset="0"/>
            </a:endParaRPr>
          </a:p>
        </p:txBody>
      </p:sp>
      <p:sp>
        <p:nvSpPr>
          <p:cNvPr id="5" name="Прямоугольник 4"/>
          <p:cNvSpPr/>
          <p:nvPr/>
        </p:nvSpPr>
        <p:spPr>
          <a:xfrm>
            <a:off x="1172807" y="1267696"/>
            <a:ext cx="10866792" cy="7278916"/>
          </a:xfrm>
          <a:prstGeom prst="rect">
            <a:avLst/>
          </a:prstGeom>
        </p:spPr>
        <p:txBody>
          <a:bodyPr wrap="square">
            <a:spAutoFit/>
          </a:bodyPr>
          <a:lstStyle/>
          <a:p>
            <a:pPr lvl="0" algn="just">
              <a:spcBef>
                <a:spcPts val="600"/>
              </a:spcBef>
            </a:pPr>
            <a:r>
              <a:rPr lang="ru-RU" sz="1600" dirty="0" smtClean="0">
                <a:solidFill>
                  <a:srgbClr val="0070C0"/>
                </a:solidFill>
                <a:latin typeface="Arial" panose="020B0604020202020204" pitchFamily="34" charset="0"/>
              </a:rPr>
              <a:t>1.Соглашение о </a:t>
            </a:r>
            <a:r>
              <a:rPr lang="ru-RU" sz="1600" dirty="0">
                <a:solidFill>
                  <a:srgbClr val="0070C0"/>
                </a:solidFill>
                <a:latin typeface="Arial" panose="020B0604020202020204" pitchFamily="34" charset="0"/>
              </a:rPr>
              <a:t>об открытии и ведении лицевых счетов для учета операций бюджетных учреждений Великого </a:t>
            </a:r>
            <a:r>
              <a:rPr lang="ru-RU" sz="1600" dirty="0" smtClean="0">
                <a:solidFill>
                  <a:srgbClr val="0070C0"/>
                </a:solidFill>
                <a:latin typeface="Arial" panose="020B0604020202020204" pitchFamily="34" charset="0"/>
              </a:rPr>
              <a:t>Новгорода.</a:t>
            </a:r>
          </a:p>
          <a:p>
            <a:pPr lvl="0" algn="just">
              <a:spcBef>
                <a:spcPts val="600"/>
              </a:spcBef>
            </a:pPr>
            <a:r>
              <a:rPr lang="ru-RU" sz="1600" dirty="0">
                <a:solidFill>
                  <a:srgbClr val="0070C0"/>
                </a:solidFill>
                <a:latin typeface="Arial" panose="020B0604020202020204" pitchFamily="34" charset="0"/>
              </a:rPr>
              <a:t>2. </a:t>
            </a:r>
            <a:r>
              <a:rPr lang="ru-RU" sz="1600" dirty="0" smtClean="0">
                <a:solidFill>
                  <a:srgbClr val="0070C0"/>
                </a:solidFill>
                <a:latin typeface="Arial" panose="020B0604020202020204" pitchFamily="34" charset="0"/>
              </a:rPr>
              <a:t>Соглашение об </a:t>
            </a:r>
            <a:r>
              <a:rPr lang="ru-RU" sz="1600" dirty="0">
                <a:solidFill>
                  <a:srgbClr val="0070C0"/>
                </a:solidFill>
                <a:latin typeface="Arial" panose="020B0604020202020204" pitchFamily="34" charset="0"/>
              </a:rPr>
              <a:t>открытии и ведении лицевых счетов для учета </a:t>
            </a:r>
            <a:r>
              <a:rPr lang="ru-RU" sz="1600" dirty="0" smtClean="0">
                <a:solidFill>
                  <a:srgbClr val="0070C0"/>
                </a:solidFill>
                <a:latin typeface="Arial" panose="020B0604020202020204" pitchFamily="34" charset="0"/>
              </a:rPr>
              <a:t>операций автономных </a:t>
            </a:r>
            <a:r>
              <a:rPr lang="ru-RU" sz="1600" dirty="0">
                <a:solidFill>
                  <a:srgbClr val="0070C0"/>
                </a:solidFill>
                <a:latin typeface="Arial" panose="020B0604020202020204" pitchFamily="34" charset="0"/>
              </a:rPr>
              <a:t>учреждений Великого </a:t>
            </a:r>
            <a:r>
              <a:rPr lang="ru-RU" sz="1600" dirty="0" smtClean="0">
                <a:solidFill>
                  <a:srgbClr val="0070C0"/>
                </a:solidFill>
                <a:latin typeface="Arial" panose="020B0604020202020204" pitchFamily="34" charset="0"/>
              </a:rPr>
              <a:t>Новгорода.</a:t>
            </a:r>
            <a:endParaRPr lang="ru-RU" sz="1600" dirty="0">
              <a:solidFill>
                <a:srgbClr val="0070C0"/>
              </a:solidFill>
              <a:latin typeface="Arial" panose="020B0604020202020204" pitchFamily="34" charset="0"/>
            </a:endParaRPr>
          </a:p>
          <a:p>
            <a:pPr lvl="0" algn="just">
              <a:spcBef>
                <a:spcPts val="600"/>
              </a:spcBef>
            </a:pPr>
            <a:r>
              <a:rPr lang="ru-RU" sz="1600" dirty="0" smtClean="0">
                <a:solidFill>
                  <a:srgbClr val="0070C0"/>
                </a:solidFill>
                <a:latin typeface="Arial" panose="020B0604020202020204" pitchFamily="34" charset="0"/>
              </a:rPr>
              <a:t>3. </a:t>
            </a:r>
            <a:r>
              <a:rPr lang="ru-RU" sz="1600" dirty="0">
                <a:solidFill>
                  <a:srgbClr val="0070C0"/>
                </a:solidFill>
                <a:latin typeface="Arial" panose="020B0604020202020204" pitchFamily="34" charset="0"/>
              </a:rPr>
              <a:t>Приказ Комитета финансов Администрации Великого Новгорода </a:t>
            </a:r>
            <a:r>
              <a:rPr lang="ru-RU" sz="1600" dirty="0" smtClean="0">
                <a:solidFill>
                  <a:srgbClr val="0070C0"/>
                </a:solidFill>
                <a:latin typeface="Arial" panose="020B0604020202020204" pitchFamily="34" charset="0"/>
              </a:rPr>
              <a:t>от 27 ноября </a:t>
            </a:r>
            <a:r>
              <a:rPr lang="ru-RU" sz="1600" dirty="0">
                <a:solidFill>
                  <a:srgbClr val="0070C0"/>
                </a:solidFill>
                <a:latin typeface="Arial" panose="020B0604020202020204" pitchFamily="34" charset="0"/>
              </a:rPr>
              <a:t>2019 </a:t>
            </a:r>
            <a:r>
              <a:rPr lang="ru-RU" sz="1600" dirty="0" smtClean="0">
                <a:solidFill>
                  <a:srgbClr val="0070C0"/>
                </a:solidFill>
                <a:latin typeface="Arial" panose="020B0604020202020204" pitchFamily="34" charset="0"/>
              </a:rPr>
              <a:t>№33  </a:t>
            </a:r>
            <a:r>
              <a:rPr lang="ru-RU" sz="1600" dirty="0">
                <a:solidFill>
                  <a:srgbClr val="0070C0"/>
                </a:solidFill>
                <a:latin typeface="Arial" panose="020B0604020202020204" pitchFamily="34" charset="0"/>
              </a:rPr>
              <a:t>«Об утверждении </a:t>
            </a:r>
            <a:r>
              <a:rPr lang="ru-RU" sz="1600" dirty="0" smtClean="0">
                <a:solidFill>
                  <a:srgbClr val="0070C0"/>
                </a:solidFill>
                <a:latin typeface="Arial" panose="020B0604020202020204" pitchFamily="34" charset="0"/>
              </a:rPr>
              <a:t>порядка санкционирования </a:t>
            </a:r>
            <a:r>
              <a:rPr lang="ru-RU" sz="1600" dirty="0">
                <a:solidFill>
                  <a:srgbClr val="0070C0"/>
                </a:solidFill>
                <a:latin typeface="Arial" panose="020B0604020202020204" pitchFamily="34" charset="0"/>
              </a:rPr>
              <a:t>расходов муниципальных бюджетных и </a:t>
            </a:r>
            <a:r>
              <a:rPr lang="ru-RU" sz="1600" dirty="0" smtClean="0">
                <a:solidFill>
                  <a:srgbClr val="0070C0"/>
                </a:solidFill>
                <a:latin typeface="Arial" panose="020B0604020202020204" pitchFamily="34" charset="0"/>
              </a:rPr>
              <a:t>автономных учреждений </a:t>
            </a:r>
            <a:r>
              <a:rPr lang="ru-RU" sz="1600" dirty="0">
                <a:solidFill>
                  <a:srgbClr val="0070C0"/>
                </a:solidFill>
                <a:latin typeface="Arial" panose="020B0604020202020204" pitchFamily="34" charset="0"/>
              </a:rPr>
              <a:t>Великого Новгорода, источником финансового обеспечения которых являются субсидии, полученные в соответствии с абзацем вторым пункта 1 статьи 78.1 и пунктом 1 статьи 78.2 Бюджетного кодекса Российской </a:t>
            </a:r>
            <a:r>
              <a:rPr lang="ru-RU" sz="1600" dirty="0" smtClean="0">
                <a:solidFill>
                  <a:srgbClr val="0070C0"/>
                </a:solidFill>
                <a:latin typeface="Arial" panose="020B0604020202020204" pitchFamily="34" charset="0"/>
              </a:rPr>
              <a:t>Федерации</a:t>
            </a:r>
            <a:r>
              <a:rPr lang="ru-RU" sz="1600" dirty="0">
                <a:solidFill>
                  <a:srgbClr val="0070C0"/>
                </a:solidFill>
                <a:latin typeface="Arial" panose="020B0604020202020204" pitchFamily="34" charset="0"/>
              </a:rPr>
              <a:t>». Р</a:t>
            </a:r>
            <a:r>
              <a:rPr lang="ru-RU" sz="1600" dirty="0" smtClean="0">
                <a:solidFill>
                  <a:srgbClr val="0070C0"/>
                </a:solidFill>
                <a:latin typeface="Arial" panose="020B0604020202020204" pitchFamily="34" charset="0"/>
              </a:rPr>
              <a:t>азмещенным на </a:t>
            </a:r>
            <a:r>
              <a:rPr lang="ru-RU" sz="1600" dirty="0">
                <a:solidFill>
                  <a:srgbClr val="0070C0"/>
                </a:solidFill>
                <a:latin typeface="Arial" panose="020B0604020202020204" pitchFamily="34" charset="0"/>
              </a:rPr>
              <a:t>сайте </a:t>
            </a:r>
            <a:r>
              <a:rPr lang="ru-RU" sz="1600" dirty="0">
                <a:solidFill>
                  <a:schemeClr val="tx1"/>
                </a:solidFill>
                <a:latin typeface="Arial" panose="020B0604020202020204" pitchFamily="34" charset="0"/>
              </a:rPr>
              <a:t>novgorod.roskazna.ru </a:t>
            </a:r>
            <a:r>
              <a:rPr lang="ru-RU" sz="1600" dirty="0">
                <a:solidFill>
                  <a:srgbClr val="0070C0"/>
                </a:solidFill>
                <a:latin typeface="Arial" panose="020B0604020202020204" pitchFamily="34" charset="0"/>
              </a:rPr>
              <a:t>в разделе </a:t>
            </a:r>
            <a:r>
              <a:rPr lang="ru-RU" sz="1600" dirty="0" smtClean="0">
                <a:solidFill>
                  <a:srgbClr val="0070C0"/>
                </a:solidFill>
                <a:latin typeface="Arial" panose="020B0604020202020204" pitchFamily="34" charset="0"/>
              </a:rPr>
              <a:t>Документы/ Кассовое обслуживание.</a:t>
            </a:r>
            <a:endParaRPr lang="ru-RU" sz="1600" dirty="0">
              <a:solidFill>
                <a:srgbClr val="0070C0"/>
              </a:solidFill>
              <a:latin typeface="Arial" panose="020B0604020202020204" pitchFamily="34" charset="0"/>
            </a:endParaRPr>
          </a:p>
          <a:p>
            <a:pPr lvl="0" algn="just">
              <a:spcBef>
                <a:spcPts val="600"/>
              </a:spcBef>
            </a:pPr>
            <a:r>
              <a:rPr lang="ru-RU" sz="1600" dirty="0" smtClean="0">
                <a:solidFill>
                  <a:srgbClr val="0070C0"/>
                </a:solidFill>
                <a:latin typeface="Arial" panose="020B0604020202020204" pitchFamily="34" charset="0"/>
              </a:rPr>
              <a:t>4. </a:t>
            </a:r>
            <a:r>
              <a:rPr lang="ru-RU" sz="1600" dirty="0">
                <a:solidFill>
                  <a:srgbClr val="0070C0"/>
                </a:solidFill>
                <a:latin typeface="Arial" panose="020B0604020202020204" pitchFamily="34" charset="0"/>
              </a:rPr>
              <a:t>Приказ Казначейства России </a:t>
            </a:r>
            <a:r>
              <a:rPr lang="ru-RU" sz="1600" dirty="0" smtClean="0">
                <a:solidFill>
                  <a:srgbClr val="0070C0"/>
                </a:solidFill>
                <a:latin typeface="Arial" panose="020B0604020202020204" pitchFamily="34" charset="0"/>
              </a:rPr>
              <a:t>от </a:t>
            </a:r>
            <a:r>
              <a:rPr lang="ru-RU" sz="1600" dirty="0">
                <a:solidFill>
                  <a:srgbClr val="0070C0"/>
                </a:solidFill>
                <a:latin typeface="Arial" panose="020B0604020202020204" pitchFamily="34" charset="0"/>
              </a:rPr>
              <a:t>08 декабря 2011 года №15н «О порядке проведения территориальными органами Федерального казначейства кассовых операций со средствами автономных учреждений</a:t>
            </a:r>
            <a:r>
              <a:rPr lang="ru-RU" sz="1600" dirty="0" smtClean="0">
                <a:solidFill>
                  <a:srgbClr val="0070C0"/>
                </a:solidFill>
                <a:latin typeface="Arial" panose="020B0604020202020204" pitchFamily="34" charset="0"/>
              </a:rPr>
              <a:t>».</a:t>
            </a:r>
          </a:p>
          <a:p>
            <a:pPr lvl="0" algn="just">
              <a:spcBef>
                <a:spcPts val="600"/>
              </a:spcBef>
            </a:pPr>
            <a:r>
              <a:rPr lang="ru-RU" sz="1600" dirty="0">
                <a:solidFill>
                  <a:srgbClr val="0070C0"/>
                </a:solidFill>
                <a:latin typeface="Arial" panose="020B0604020202020204" pitchFamily="34" charset="0"/>
              </a:rPr>
              <a:t>5. Приказ Казначейства России от 19 июля 2013 года № 11н «О порядке проведения территориальными органами Федерального казначейства кассовых операций со средствами бюджетных учреждений».</a:t>
            </a:r>
            <a:endParaRPr lang="ru-RU" sz="1600" dirty="0" smtClean="0">
              <a:solidFill>
                <a:srgbClr val="0070C0"/>
              </a:solidFill>
              <a:latin typeface="Arial" panose="020B0604020202020204" pitchFamily="34" charset="0"/>
            </a:endParaRPr>
          </a:p>
          <a:p>
            <a:pPr lvl="0" algn="just">
              <a:spcBef>
                <a:spcPts val="600"/>
              </a:spcBef>
            </a:pPr>
            <a:r>
              <a:rPr lang="ru-RU" sz="1600" dirty="0" smtClean="0">
                <a:solidFill>
                  <a:srgbClr val="0070C0"/>
                </a:solidFill>
                <a:latin typeface="Arial" panose="020B0604020202020204" pitchFamily="34" charset="0"/>
              </a:rPr>
              <a:t>5. </a:t>
            </a:r>
            <a:r>
              <a:rPr lang="ru-RU" sz="1600" dirty="0">
                <a:solidFill>
                  <a:srgbClr val="0070C0"/>
                </a:solidFill>
                <a:latin typeface="Arial" panose="020B0604020202020204" pitchFamily="34" charset="0"/>
              </a:rPr>
              <a:t>Приказ Казначейства России от 30.06.2014 N </a:t>
            </a:r>
            <a:r>
              <a:rPr lang="ru-RU" sz="1600" dirty="0" smtClean="0">
                <a:solidFill>
                  <a:srgbClr val="0070C0"/>
                </a:solidFill>
                <a:latin typeface="Arial" panose="020B0604020202020204" pitchFamily="34" charset="0"/>
              </a:rPr>
              <a:t>10н «Об </a:t>
            </a:r>
            <a:r>
              <a:rPr lang="ru-RU" sz="1600" dirty="0">
                <a:solidFill>
                  <a:srgbClr val="0070C0"/>
                </a:solidFill>
                <a:latin typeface="Arial" panose="020B0604020202020204" pitchFamily="34" charset="0"/>
              </a:rPr>
              <a:t>утверждении правил обеспечения наличными денежными средствами организаций, лицевые счета которым открыты в территориальных органах Федерального казначейства, финансовых органах субъектов Российской Федерации (муниципальных образований</a:t>
            </a:r>
            <a:r>
              <a:rPr lang="ru-RU" sz="1600" dirty="0" smtClean="0">
                <a:solidFill>
                  <a:srgbClr val="0070C0"/>
                </a:solidFill>
                <a:latin typeface="Arial" panose="020B0604020202020204" pitchFamily="34" charset="0"/>
              </a:rPr>
              <a:t>)».</a:t>
            </a:r>
          </a:p>
          <a:p>
            <a:pPr lvl="0" algn="just">
              <a:spcBef>
                <a:spcPts val="600"/>
              </a:spcBef>
            </a:pPr>
            <a:r>
              <a:rPr lang="ru-RU" sz="1600" dirty="0">
                <a:solidFill>
                  <a:srgbClr val="0070C0"/>
                </a:solidFill>
                <a:latin typeface="Arial" panose="020B0604020202020204" pitchFamily="34" charset="0"/>
              </a:rPr>
              <a:t>6</a:t>
            </a:r>
            <a:r>
              <a:rPr lang="ru-RU" sz="1600" dirty="0" smtClean="0">
                <a:solidFill>
                  <a:srgbClr val="0070C0"/>
                </a:solidFill>
                <a:latin typeface="Arial" panose="020B0604020202020204" pitchFamily="34" charset="0"/>
              </a:rPr>
              <a:t>. </a:t>
            </a:r>
            <a:r>
              <a:rPr lang="ru-RU" sz="1600" dirty="0">
                <a:solidFill>
                  <a:srgbClr val="0070C0"/>
                </a:solidFill>
                <a:latin typeface="Arial" panose="020B0604020202020204" pitchFamily="34" charset="0"/>
              </a:rPr>
              <a:t>Приказ Минфина России от 08.06.2018 N </a:t>
            </a:r>
            <a:r>
              <a:rPr lang="ru-RU" sz="1600" dirty="0" smtClean="0">
                <a:solidFill>
                  <a:srgbClr val="0070C0"/>
                </a:solidFill>
                <a:latin typeface="Arial" panose="020B0604020202020204" pitchFamily="34" charset="0"/>
              </a:rPr>
              <a:t>132н «</a:t>
            </a:r>
            <a:r>
              <a:rPr lang="ru-RU" sz="1600" dirty="0">
                <a:solidFill>
                  <a:srgbClr val="0070C0"/>
                </a:solidFill>
                <a:latin typeface="Arial" panose="020B0604020202020204" pitchFamily="34" charset="0"/>
              </a:rPr>
              <a:t>О порядке  формирования и применения кодов бюджетной классификации Российской Федерации, их структуру и принципы </a:t>
            </a:r>
            <a:r>
              <a:rPr lang="ru-RU" sz="1600" dirty="0" smtClean="0">
                <a:solidFill>
                  <a:srgbClr val="0070C0"/>
                </a:solidFill>
                <a:latin typeface="Arial" panose="020B0604020202020204" pitchFamily="34" charset="0"/>
              </a:rPr>
              <a:t>назначения».</a:t>
            </a:r>
          </a:p>
          <a:p>
            <a:pPr lvl="0">
              <a:spcBef>
                <a:spcPts val="600"/>
              </a:spcBef>
            </a:pPr>
            <a:r>
              <a:rPr lang="ru-RU" sz="1800" dirty="0" smtClean="0">
                <a:solidFill>
                  <a:srgbClr val="0070C0"/>
                </a:solidFill>
                <a:latin typeface="Arial" panose="020B0604020202020204" pitchFamily="34" charset="0"/>
              </a:rPr>
              <a:t> </a:t>
            </a:r>
            <a:endParaRPr lang="ru-RU" sz="1800" dirty="0">
              <a:solidFill>
                <a:srgbClr val="0070C0"/>
              </a:solidFill>
              <a:latin typeface="Arial" panose="020B0604020202020204" pitchFamily="34" charset="0"/>
            </a:endParaRPr>
          </a:p>
          <a:p>
            <a:pPr lvl="0">
              <a:spcBef>
                <a:spcPts val="600"/>
              </a:spcBef>
            </a:pPr>
            <a:endParaRPr lang="ru-RU" sz="1800" dirty="0" smtClean="0">
              <a:solidFill>
                <a:srgbClr val="0070C0"/>
              </a:solidFill>
              <a:latin typeface="Arial" panose="020B0604020202020204" pitchFamily="34" charset="0"/>
            </a:endParaRPr>
          </a:p>
          <a:p>
            <a:pPr lvl="0">
              <a:spcBef>
                <a:spcPts val="600"/>
              </a:spcBef>
            </a:pPr>
            <a:endParaRPr lang="ru-RU" sz="2400" dirty="0">
              <a:solidFill>
                <a:srgbClr val="0070C0"/>
              </a:solidFill>
              <a:latin typeface="Arial" panose="020B0604020202020204" pitchFamily="34" charset="0"/>
            </a:endParaRPr>
          </a:p>
          <a:p>
            <a:pPr lvl="0">
              <a:spcBef>
                <a:spcPts val="600"/>
              </a:spcBef>
            </a:pPr>
            <a:endParaRPr lang="ru-RU" sz="2400" dirty="0">
              <a:solidFill>
                <a:srgbClr val="0070C0"/>
              </a:solidFill>
              <a:latin typeface="Arial" panose="020B0604020202020204" pitchFamily="34" charset="0"/>
            </a:endParaRPr>
          </a:p>
          <a:p>
            <a:pPr lvl="0">
              <a:spcBef>
                <a:spcPts val="600"/>
              </a:spcBef>
            </a:pPr>
            <a:endParaRPr lang="ru-RU" sz="2400" b="1" dirty="0">
              <a:solidFill>
                <a:srgbClr val="0070C0"/>
              </a:solidFill>
              <a:latin typeface="Arial" panose="020B0604020202020204" pitchFamily="34" charset="0"/>
            </a:endParaRPr>
          </a:p>
        </p:txBody>
      </p:sp>
    </p:spTree>
    <p:extLst>
      <p:ext uri="{BB962C8B-B14F-4D97-AF65-F5344CB8AC3E}">
        <p14:creationId xmlns:p14="http://schemas.microsoft.com/office/powerpoint/2010/main" val="1151996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461260" y="365125"/>
            <a:ext cx="8892540" cy="831215"/>
          </a:xfrm>
        </p:spPr>
        <p:txBody>
          <a:bodyPr/>
          <a:lstStyle/>
          <a:p>
            <a:pPr algn="ct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400" dirty="0" smtClean="0">
                <a:solidFill>
                  <a:schemeClr val="accent5">
                    <a:lumMod val="75000"/>
                  </a:schemeClr>
                </a:solidFill>
              </a:rPr>
              <a:t>Сроки предоставления и обработки документов </a:t>
            </a:r>
            <a:r>
              <a:rPr lang="ru-RU" sz="2400" dirty="0">
                <a:solidFill>
                  <a:schemeClr val="accent5">
                    <a:lumMod val="75000"/>
                  </a:schemeClr>
                </a:solidFill>
              </a:rPr>
              <a:t>определены графиком приема и обработки документов </a:t>
            </a:r>
            <a:r>
              <a:rPr lang="ru-RU" sz="2400" dirty="0" smtClean="0">
                <a:solidFill>
                  <a:schemeClr val="accent5">
                    <a:lumMod val="75000"/>
                  </a:schemeClr>
                </a:solidFill>
              </a:rPr>
              <a:t>Управлением и Порядком санкционирования.</a:t>
            </a:r>
            <a:r>
              <a:rPr lang="ru-RU" dirty="0">
                <a:solidFill>
                  <a:schemeClr val="accent5">
                    <a:lumMod val="75000"/>
                  </a:schemeClr>
                </a:solidFill>
              </a:rPr>
              <a:t/>
            </a:r>
            <a:br>
              <a:rPr lang="ru-RU" dirty="0">
                <a:solidFill>
                  <a:schemeClr val="accent5">
                    <a:lumMod val="75000"/>
                  </a:schemeClr>
                </a:solidFill>
              </a:rPr>
            </a:br>
            <a:endParaRPr lang="ru-RU" dirty="0">
              <a:solidFill>
                <a:schemeClr val="accent5">
                  <a:lumMod val="75000"/>
                </a:schemeClr>
              </a:solidFill>
            </a:endParaRPr>
          </a:p>
        </p:txBody>
      </p:sp>
      <p:sp>
        <p:nvSpPr>
          <p:cNvPr id="6" name="Текст 5"/>
          <p:cNvSpPr>
            <a:spLocks noGrp="1"/>
          </p:cNvSpPr>
          <p:nvPr>
            <p:ph type="body" idx="1"/>
          </p:nvPr>
        </p:nvSpPr>
        <p:spPr/>
        <p:txBody>
          <a:bodyPr/>
          <a:lstStyle/>
          <a:p>
            <a:r>
              <a:rPr lang="ru-RU" sz="2000" dirty="0" smtClean="0"/>
              <a:t>- платежные документы не требующие предоставления подтверждающих документов поступившие в Управление до 15.00 обрабатываются в течении текущего операционного дня, после 15.00 – следующим операционным днем (</a:t>
            </a:r>
            <a:r>
              <a:rPr lang="ru-RU" sz="1400" dirty="0" smtClean="0"/>
              <a:t>график </a:t>
            </a:r>
            <a:r>
              <a:rPr lang="ru-RU" sz="1400" dirty="0"/>
              <a:t>приема и обработки документов </a:t>
            </a:r>
            <a:r>
              <a:rPr lang="ru-RU" sz="1400" dirty="0" smtClean="0"/>
              <a:t>Управлением); </a:t>
            </a:r>
          </a:p>
          <a:p>
            <a:r>
              <a:rPr lang="ru-RU" sz="2000" dirty="0"/>
              <a:t>- </a:t>
            </a:r>
            <a:r>
              <a:rPr lang="ru-RU" sz="2000" dirty="0" smtClean="0"/>
              <a:t>платежные документы требующие </a:t>
            </a:r>
            <a:r>
              <a:rPr lang="ru-RU" sz="2000" dirty="0"/>
              <a:t>предоставления подтверждающих документов </a:t>
            </a:r>
            <a:r>
              <a:rPr lang="ru-RU" sz="2000" dirty="0" smtClean="0"/>
              <a:t>обрабатываются не позднее второго рабочего дня следующего за днем поступления в Управление </a:t>
            </a:r>
            <a:r>
              <a:rPr lang="ru-RU" sz="1400" dirty="0" smtClean="0"/>
              <a:t>(Порядок </a:t>
            </a:r>
            <a:r>
              <a:rPr lang="ru-RU" sz="1400" dirty="0"/>
              <a:t>санкционирования расходов муниципальных бюджетных и автономных учреждений Великого Новгорода, источником финансового обеспечения которых являются субсидии, полученные в соответствии с абзацем вторым пункта 1 статьи 78.1 и пунктом 1 статьи 78.2 Бюджетного кодекса Российской Федерации</a:t>
            </a:r>
            <a:r>
              <a:rPr lang="ru-RU" sz="2000" dirty="0" smtClean="0"/>
              <a:t>);</a:t>
            </a:r>
          </a:p>
        </p:txBody>
      </p:sp>
      <p:sp>
        <p:nvSpPr>
          <p:cNvPr id="2" name="Номер слайда 1"/>
          <p:cNvSpPr>
            <a:spLocks noGrp="1"/>
          </p:cNvSpPr>
          <p:nvPr>
            <p:ph type="sldNum" idx="12"/>
          </p:nvPr>
        </p:nvSpPr>
        <p:spPr/>
        <p:txBody>
          <a:bodyPr/>
          <a:lstStyle/>
          <a:p>
            <a:fld id="{6CFFCC01-7066-4CD9-9DA1-83E6E175B465}" type="slidenum">
              <a:rPr lang="ru-RU" altLang="ru-RU" smtClean="0"/>
              <a:pPr/>
              <a:t>20</a:t>
            </a:fld>
            <a:endParaRPr lang="ru-RU" altLang="ru-RU" dirty="0"/>
          </a:p>
        </p:txBody>
      </p:sp>
    </p:spTree>
    <p:extLst>
      <p:ext uri="{BB962C8B-B14F-4D97-AF65-F5344CB8AC3E}">
        <p14:creationId xmlns:p14="http://schemas.microsoft.com/office/powerpoint/2010/main" val="7638794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Номер слайда 4"/>
          <p:cNvSpPr txBox="1">
            <a:spLocks noGrp="1"/>
          </p:cNvSpPr>
          <p:nvPr/>
        </p:nvSpPr>
        <p:spPr bwMode="auto">
          <a:xfrm>
            <a:off x="8737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8" rIns="91424" bIns="45718"/>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r" eaLnBrk="1" hangingPunct="1">
              <a:lnSpc>
                <a:spcPct val="100000"/>
              </a:lnSpc>
              <a:spcBef>
                <a:spcPct val="0"/>
              </a:spcBef>
              <a:buFontTx/>
              <a:buNone/>
            </a:pPr>
            <a:endParaRPr lang="ru-RU" altLang="ru-RU" sz="1500">
              <a:latin typeface="Arial" pitchFamily="34" charset="0"/>
            </a:endParaRPr>
          </a:p>
        </p:txBody>
      </p:sp>
      <p:sp>
        <p:nvSpPr>
          <p:cNvPr id="2" name="TextBox 1"/>
          <p:cNvSpPr txBox="1"/>
          <p:nvPr/>
        </p:nvSpPr>
        <p:spPr>
          <a:xfrm>
            <a:off x="2066349" y="2276883"/>
            <a:ext cx="8160907" cy="1015663"/>
          </a:xfrm>
          <a:prstGeom prst="rect">
            <a:avLst/>
          </a:prstGeom>
          <a:noFill/>
        </p:spPr>
        <p:txBody>
          <a:bodyPr lIns="91424" tIns="45718" rIns="91424" bIns="45718">
            <a:spAutoFit/>
          </a:bodyPr>
          <a:lstStyle/>
          <a:p>
            <a:pPr algn="ctr">
              <a:defRPr/>
            </a:pPr>
            <a:r>
              <a:rPr lang="en-US" sz="6000" b="1" dirty="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www.roskazna.ru</a:t>
            </a:r>
            <a:endParaRPr lang="ru-RU" sz="6000" b="1" dirty="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71074362"/>
      </p:ext>
    </p:extLst>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10947862" y="6356350"/>
            <a:ext cx="405938" cy="365125"/>
          </a:xfrm>
        </p:spPr>
        <p:txBody>
          <a:bodyPr/>
          <a:lstStyle/>
          <a:p>
            <a:fld id="{6CFFCC01-7066-4CD9-9DA1-83E6E175B465}" type="slidenum">
              <a:rPr lang="ru-RU" altLang="ru-RU" smtClean="0"/>
              <a:pPr/>
              <a:t>3</a:t>
            </a:fld>
            <a:endParaRPr lang="ru-RU" altLang="ru-RU" dirty="0"/>
          </a:p>
        </p:txBody>
      </p:sp>
      <p:sp>
        <p:nvSpPr>
          <p:cNvPr id="27" name="Прямоугольник 26"/>
          <p:cNvSpPr/>
          <p:nvPr/>
        </p:nvSpPr>
        <p:spPr>
          <a:xfrm>
            <a:off x="4707603" y="253132"/>
            <a:ext cx="7484397" cy="707886"/>
          </a:xfrm>
          <a:prstGeom prst="rect">
            <a:avLst/>
          </a:prstGeom>
        </p:spPr>
        <p:txBody>
          <a:bodyPr wrap="square">
            <a:spAutoFit/>
          </a:bodyPr>
          <a:lstStyle/>
          <a:p>
            <a:r>
              <a:rPr lang="ru-RU" sz="2000" b="1" dirty="0" smtClean="0">
                <a:solidFill>
                  <a:srgbClr val="0070C0"/>
                </a:solidFill>
                <a:latin typeface="Arial" panose="020B0604020202020204" pitchFamily="34" charset="0"/>
              </a:rPr>
              <a:t>Что необходимо сделать получателям средств бюджета и главным распорядителям средств бюджета:</a:t>
            </a:r>
            <a:endParaRPr lang="ru-RU" sz="2000" b="1" dirty="0">
              <a:solidFill>
                <a:srgbClr val="0070C0"/>
              </a:solidFill>
              <a:latin typeface="Arial" panose="020B0604020202020204" pitchFamily="34" charset="0"/>
            </a:endParaRPr>
          </a:p>
        </p:txBody>
      </p:sp>
      <p:sp>
        <p:nvSpPr>
          <p:cNvPr id="20" name="Прямоугольник 19"/>
          <p:cNvSpPr/>
          <p:nvPr/>
        </p:nvSpPr>
        <p:spPr>
          <a:xfrm>
            <a:off x="220309" y="1567692"/>
            <a:ext cx="11577991" cy="3990836"/>
          </a:xfrm>
          <a:prstGeom prst="rect">
            <a:avLst/>
          </a:prstGeom>
        </p:spPr>
        <p:txBody>
          <a:bodyPr wrap="square">
            <a:spAutoFit/>
          </a:bodyPr>
          <a:lstStyle/>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Открыть лицевые счета в Управлении;</a:t>
            </a:r>
          </a:p>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Получить электронную подпись и доступ в СУФД;</a:t>
            </a:r>
          </a:p>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Изучить НПА;</a:t>
            </a:r>
          </a:p>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Изучить пользовательскую документацию к СУФД;</a:t>
            </a:r>
          </a:p>
          <a:p>
            <a:pPr marL="285750" indent="-285750">
              <a:spcAft>
                <a:spcPts val="600"/>
              </a:spcAft>
              <a:buFont typeface="Wingdings" panose="05000000000000000000" pitchFamily="2" charset="2"/>
              <a:buChar char="ü"/>
            </a:pPr>
            <a:r>
              <a:rPr lang="ru-RU" sz="2000" dirty="0" smtClean="0">
                <a:solidFill>
                  <a:srgbClr val="0070C0"/>
                </a:solidFill>
                <a:latin typeface="+mj-lt"/>
              </a:rPr>
              <a:t>Ознакомиться с  графиком приема и обработки документов Управлением, утвержденным Приказом Управления федерального казначейства по Новгородской области от 08.05.2019 №116 «Об организации </a:t>
            </a:r>
            <a:r>
              <a:rPr lang="ru-RU" sz="2000" dirty="0">
                <a:solidFill>
                  <a:srgbClr val="0070C0"/>
                </a:solidFill>
                <a:latin typeface="+mj-lt"/>
              </a:rPr>
              <a:t>работы Управления федерального казначейства по Новгородской области </a:t>
            </a:r>
            <a:r>
              <a:rPr lang="ru-RU" sz="2000" dirty="0" smtClean="0">
                <a:solidFill>
                  <a:srgbClr val="0070C0"/>
                </a:solidFill>
                <a:latin typeface="+mj-lt"/>
              </a:rPr>
              <a:t>с клиентами» размещенным 08.05.2019 на сайте </a:t>
            </a:r>
            <a:r>
              <a:rPr lang="en-US" sz="2000" dirty="0" smtClean="0">
                <a:solidFill>
                  <a:schemeClr val="tx1"/>
                </a:solidFill>
                <a:latin typeface="+mj-lt"/>
              </a:rPr>
              <a:t>novgorod.roskazna.ru</a:t>
            </a:r>
            <a:r>
              <a:rPr lang="en-US" sz="2000" dirty="0" smtClean="0">
                <a:solidFill>
                  <a:srgbClr val="0070C0"/>
                </a:solidFill>
                <a:latin typeface="+mj-lt"/>
              </a:rPr>
              <a:t> </a:t>
            </a:r>
            <a:r>
              <a:rPr lang="ru-RU" sz="2000" dirty="0" smtClean="0">
                <a:solidFill>
                  <a:srgbClr val="0070C0"/>
                </a:solidFill>
                <a:latin typeface="+mj-lt"/>
              </a:rPr>
              <a:t>в разделе Новости</a:t>
            </a:r>
          </a:p>
        </p:txBody>
      </p:sp>
    </p:spTree>
    <p:extLst>
      <p:ext uri="{BB962C8B-B14F-4D97-AF65-F5344CB8AC3E}">
        <p14:creationId xmlns:p14="http://schemas.microsoft.com/office/powerpoint/2010/main" val="3420790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6CFFCC01-7066-4CD9-9DA1-83E6E175B465}" type="slidenum">
              <a:rPr lang="ru-RU" altLang="ru-RU" smtClean="0"/>
              <a:pPr/>
              <a:t>4</a:t>
            </a:fld>
            <a:endParaRPr lang="ru-RU" altLang="ru-RU" dirty="0"/>
          </a:p>
        </p:txBody>
      </p:sp>
      <p:sp>
        <p:nvSpPr>
          <p:cNvPr id="27" name="Прямоугольник 26"/>
          <p:cNvSpPr/>
          <p:nvPr/>
        </p:nvSpPr>
        <p:spPr>
          <a:xfrm>
            <a:off x="4053671" y="145182"/>
            <a:ext cx="7484397" cy="523220"/>
          </a:xfrm>
          <a:prstGeom prst="rect">
            <a:avLst/>
          </a:prstGeom>
        </p:spPr>
        <p:txBody>
          <a:bodyPr wrap="square">
            <a:spAutoFit/>
          </a:bodyPr>
          <a:lstStyle/>
          <a:p>
            <a:r>
              <a:rPr lang="ru-RU" sz="2800" b="1" dirty="0" smtClean="0">
                <a:solidFill>
                  <a:srgbClr val="0070C0"/>
                </a:solidFill>
                <a:latin typeface="Arial" panose="020B0604020202020204" pitchFamily="34" charset="0"/>
              </a:rPr>
              <a:t>Начало работы с 09.01.2020 по:</a:t>
            </a:r>
            <a:endParaRPr lang="ru-RU" sz="2800" b="1" dirty="0">
              <a:solidFill>
                <a:srgbClr val="0070C0"/>
              </a:solidFill>
              <a:latin typeface="Arial" panose="020B0604020202020204" pitchFamily="34" charset="0"/>
            </a:endParaRPr>
          </a:p>
        </p:txBody>
      </p:sp>
      <p:sp>
        <p:nvSpPr>
          <p:cNvPr id="20" name="Прямоугольник 19"/>
          <p:cNvSpPr/>
          <p:nvPr/>
        </p:nvSpPr>
        <p:spPr>
          <a:xfrm>
            <a:off x="63500" y="1400242"/>
            <a:ext cx="11015980" cy="3477875"/>
          </a:xfrm>
          <a:prstGeom prst="rect">
            <a:avLst/>
          </a:prstGeom>
        </p:spPr>
        <p:txBody>
          <a:bodyPr wrap="square">
            <a:spAutoFit/>
          </a:bodyPr>
          <a:lstStyle/>
          <a:p>
            <a:pPr marL="285750" indent="-285750">
              <a:lnSpc>
                <a:spcPts val="3000"/>
              </a:lnSpc>
              <a:spcAft>
                <a:spcPts val="1800"/>
              </a:spcAft>
              <a:buFont typeface="Wingdings" panose="05000000000000000000" pitchFamily="2" charset="2"/>
              <a:buChar char="ü"/>
            </a:pPr>
            <a:r>
              <a:rPr lang="ru-RU" sz="1800" dirty="0">
                <a:solidFill>
                  <a:srgbClr val="0070C0"/>
                </a:solidFill>
                <a:latin typeface="+mj-lt"/>
              </a:rPr>
              <a:t>- до конца 2019 года вам необходимо довести новые реквизиты до ваших контрагентов</a:t>
            </a:r>
            <a:r>
              <a:rPr lang="ru-RU" sz="1800" dirty="0" smtClean="0">
                <a:solidFill>
                  <a:srgbClr val="0070C0"/>
                </a:solidFill>
                <a:latin typeface="+mj-lt"/>
              </a:rPr>
              <a:t>;</a:t>
            </a:r>
          </a:p>
          <a:p>
            <a:pPr marL="285750" indent="-285750">
              <a:lnSpc>
                <a:spcPts val="3000"/>
              </a:lnSpc>
              <a:spcAft>
                <a:spcPts val="1800"/>
              </a:spcAft>
              <a:buFont typeface="Wingdings" panose="05000000000000000000" pitchFamily="2" charset="2"/>
              <a:buChar char="ü"/>
            </a:pPr>
            <a:r>
              <a:rPr lang="ru-RU" sz="1800" dirty="0" smtClean="0">
                <a:solidFill>
                  <a:srgbClr val="0070C0"/>
                </a:solidFill>
                <a:latin typeface="+mj-lt"/>
              </a:rPr>
              <a:t>- </a:t>
            </a:r>
            <a:r>
              <a:rPr lang="ru-RU" sz="1800" dirty="0">
                <a:solidFill>
                  <a:srgbClr val="0070C0"/>
                </a:solidFill>
                <a:latin typeface="+mj-lt"/>
              </a:rPr>
              <a:t>до конца 2019 года </a:t>
            </a:r>
            <a:r>
              <a:rPr lang="ru-RU" sz="1800" dirty="0" smtClean="0">
                <a:solidFill>
                  <a:srgbClr val="0070C0"/>
                </a:solidFill>
                <a:latin typeface="+mj-lt"/>
              </a:rPr>
              <a:t>максимально обнулить лицевые счета;</a:t>
            </a:r>
          </a:p>
          <a:p>
            <a:pPr marL="285750" indent="-285750">
              <a:lnSpc>
                <a:spcPts val="3000"/>
              </a:lnSpc>
              <a:spcAft>
                <a:spcPts val="1800"/>
              </a:spcAft>
              <a:buFont typeface="Wingdings" panose="05000000000000000000" pitchFamily="2" charset="2"/>
              <a:buChar char="ü"/>
            </a:pPr>
            <a:r>
              <a:rPr lang="ru-RU" sz="1800" dirty="0" smtClean="0">
                <a:solidFill>
                  <a:srgbClr val="0070C0"/>
                </a:solidFill>
                <a:latin typeface="+mj-lt"/>
              </a:rPr>
              <a:t>- 09.01.2020 вам необходимо перечислить остатки с ваших лицевых счетов на лицевые счета открытые в Управлении. Справками мы их поставим как входящий остаток на начало года. Остатки перечисленные позже 09.01.2020 будут зачислены как поступления 2020 года;</a:t>
            </a:r>
          </a:p>
          <a:p>
            <a:pPr marL="285750" indent="-285750">
              <a:lnSpc>
                <a:spcPts val="3000"/>
              </a:lnSpc>
              <a:spcAft>
                <a:spcPts val="1800"/>
              </a:spcAft>
              <a:buFont typeface="Wingdings" panose="05000000000000000000" pitchFamily="2" charset="2"/>
              <a:buChar char="ü"/>
            </a:pPr>
            <a:r>
              <a:rPr lang="ru-RU" sz="1800" dirty="0">
                <a:solidFill>
                  <a:srgbClr val="0070C0"/>
                </a:solidFill>
                <a:latin typeface="+mj-lt"/>
              </a:rPr>
              <a:t>- </a:t>
            </a:r>
            <a:r>
              <a:rPr lang="ru-RU" sz="1800" dirty="0" smtClean="0">
                <a:solidFill>
                  <a:srgbClr val="0070C0"/>
                </a:solidFill>
                <a:latin typeface="+mj-lt"/>
              </a:rPr>
              <a:t>Для работы по 21 и 31 лицевым счетам Учредитель направляет в Управление по СУФД Перечень </a:t>
            </a:r>
            <a:r>
              <a:rPr lang="ru-RU" sz="1800" dirty="0">
                <a:solidFill>
                  <a:srgbClr val="0070C0"/>
                </a:solidFill>
                <a:latin typeface="+mj-lt"/>
              </a:rPr>
              <a:t>целевых субсидий на 2020 </a:t>
            </a:r>
            <a:r>
              <a:rPr lang="ru-RU" sz="1800" dirty="0" smtClean="0">
                <a:solidFill>
                  <a:srgbClr val="0070C0"/>
                </a:solidFill>
                <a:latin typeface="+mj-lt"/>
              </a:rPr>
              <a:t>год.</a:t>
            </a:r>
          </a:p>
        </p:txBody>
      </p:sp>
    </p:spTree>
    <p:extLst>
      <p:ext uri="{BB962C8B-B14F-4D97-AF65-F5344CB8AC3E}">
        <p14:creationId xmlns:p14="http://schemas.microsoft.com/office/powerpoint/2010/main" val="196975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6360" y="1135380"/>
            <a:ext cx="9563100" cy="5013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5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pic>
        <p:nvPicPr>
          <p:cNvPr id="5" name="Рисунок 4"/>
          <p:cNvPicPr/>
          <p:nvPr/>
        </p:nvPicPr>
        <p:blipFill>
          <a:blip r:embed="rId2"/>
          <a:stretch>
            <a:fillRect/>
          </a:stretch>
        </p:blipFill>
        <p:spPr>
          <a:xfrm>
            <a:off x="1341120" y="754380"/>
            <a:ext cx="9509760" cy="5349240"/>
          </a:xfrm>
          <a:prstGeom prst="rect">
            <a:avLst/>
          </a:prstGeom>
        </p:spPr>
      </p:pic>
    </p:spTree>
    <p:extLst>
      <p:ext uri="{BB962C8B-B14F-4D97-AF65-F5344CB8AC3E}">
        <p14:creationId xmlns:p14="http://schemas.microsoft.com/office/powerpoint/2010/main" val="1427653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619500" y="518161"/>
            <a:ext cx="10515600" cy="784860"/>
          </a:xfrm>
        </p:spPr>
        <p:txBody>
          <a:bodyPr/>
          <a:lstStyle/>
          <a:p>
            <a:pPr lvl="0">
              <a:lnSpc>
                <a:spcPct val="100000"/>
              </a:lnSpc>
            </a:pPr>
            <a:r>
              <a:rPr lang="ru-RU" sz="2000" b="1" dirty="0" smtClean="0">
                <a:solidFill>
                  <a:srgbClr val="0070C0"/>
                </a:solidFill>
                <a:latin typeface="Arial" panose="020B0604020202020204" pitchFamily="34" charset="0"/>
                <a:cs typeface="Arial"/>
                <a:sym typeface="Arial"/>
              </a:rPr>
              <a:t/>
            </a:r>
            <a:br>
              <a:rPr lang="ru-RU" sz="2000" b="1" dirty="0" smtClean="0">
                <a:solidFill>
                  <a:srgbClr val="0070C0"/>
                </a:solidFill>
                <a:latin typeface="Arial" panose="020B0604020202020204" pitchFamily="34" charset="0"/>
                <a:cs typeface="Arial"/>
                <a:sym typeface="Arial"/>
              </a:rPr>
            </a:br>
            <a:r>
              <a:rPr lang="ru-RU" sz="2000" b="1" dirty="0">
                <a:solidFill>
                  <a:srgbClr val="0070C0"/>
                </a:solidFill>
                <a:latin typeface="Arial" panose="020B0604020202020204" pitchFamily="34" charset="0"/>
                <a:cs typeface="Arial"/>
                <a:sym typeface="Arial"/>
              </a:rPr>
              <a:t/>
            </a:r>
            <a:br>
              <a:rPr lang="ru-RU" sz="2000" b="1" dirty="0">
                <a:solidFill>
                  <a:srgbClr val="0070C0"/>
                </a:solidFill>
                <a:latin typeface="Arial" panose="020B0604020202020204" pitchFamily="34" charset="0"/>
                <a:cs typeface="Arial"/>
                <a:sym typeface="Arial"/>
              </a:rPr>
            </a:br>
            <a:r>
              <a:rPr lang="ru-RU" sz="2000" b="1" dirty="0" smtClean="0">
                <a:solidFill>
                  <a:srgbClr val="0070C0"/>
                </a:solidFill>
                <a:latin typeface="Arial" panose="020B0604020202020204" pitchFamily="34" charset="0"/>
                <a:cs typeface="Arial"/>
                <a:sym typeface="Arial"/>
              </a:rPr>
              <a:t>Начало </a:t>
            </a:r>
            <a:r>
              <a:rPr lang="ru-RU" sz="2000" b="1" dirty="0">
                <a:solidFill>
                  <a:srgbClr val="0070C0"/>
                </a:solidFill>
                <a:latin typeface="Arial" panose="020B0604020202020204" pitchFamily="34" charset="0"/>
                <a:cs typeface="Arial"/>
                <a:sym typeface="Arial"/>
              </a:rPr>
              <a:t>работы с </a:t>
            </a:r>
            <a:r>
              <a:rPr lang="ru-RU" sz="2000" b="1" dirty="0" smtClean="0">
                <a:solidFill>
                  <a:srgbClr val="0070C0"/>
                </a:solidFill>
                <a:latin typeface="Arial" panose="020B0604020202020204" pitchFamily="34" charset="0"/>
                <a:cs typeface="Arial"/>
                <a:sym typeface="Arial"/>
              </a:rPr>
              <a:t>10.01.2020 </a:t>
            </a:r>
            <a:r>
              <a:rPr lang="ru-RU" sz="2000" b="1" dirty="0">
                <a:solidFill>
                  <a:srgbClr val="0070C0"/>
                </a:solidFill>
                <a:latin typeface="Arial" panose="020B0604020202020204" pitchFamily="34" charset="0"/>
                <a:cs typeface="Arial"/>
                <a:sym typeface="Arial"/>
              </a:rPr>
              <a:t>по </a:t>
            </a:r>
            <a:r>
              <a:rPr lang="ru-RU" sz="2000" b="1" dirty="0" smtClean="0">
                <a:solidFill>
                  <a:srgbClr val="0070C0"/>
                </a:solidFill>
                <a:latin typeface="Arial" panose="020B0604020202020204" pitchFamily="34" charset="0"/>
                <a:cs typeface="Arial"/>
                <a:sym typeface="Arial"/>
              </a:rPr>
              <a:t>расходам:</a:t>
            </a:r>
            <a:r>
              <a:rPr lang="ru-RU" sz="2000" b="1" dirty="0">
                <a:solidFill>
                  <a:srgbClr val="0070C0"/>
                </a:solidFill>
                <a:latin typeface="Arial" panose="020B0604020202020204" pitchFamily="34" charset="0"/>
                <a:cs typeface="Arial"/>
                <a:sym typeface="Arial"/>
              </a:rPr>
              <a:t/>
            </a:r>
            <a:br>
              <a:rPr lang="ru-RU" sz="2000" b="1" dirty="0">
                <a:solidFill>
                  <a:srgbClr val="0070C0"/>
                </a:solidFill>
                <a:latin typeface="Arial" panose="020B0604020202020204" pitchFamily="34" charset="0"/>
                <a:cs typeface="Arial"/>
                <a:sym typeface="Arial"/>
              </a:rPr>
            </a:br>
            <a:endParaRPr lang="ru-RU" dirty="0"/>
          </a:p>
        </p:txBody>
      </p:sp>
      <p:sp>
        <p:nvSpPr>
          <p:cNvPr id="8" name="Текст 7"/>
          <p:cNvSpPr>
            <a:spLocks noGrp="1"/>
          </p:cNvSpPr>
          <p:nvPr>
            <p:ph type="body" idx="1"/>
          </p:nvPr>
        </p:nvSpPr>
        <p:spPr>
          <a:xfrm>
            <a:off x="1150620" y="1493521"/>
            <a:ext cx="10203180" cy="4683442"/>
          </a:xfrm>
        </p:spPr>
        <p:txBody>
          <a:bodyPr/>
          <a:lstStyle/>
          <a:p>
            <a:r>
              <a:rPr lang="ru-RU" sz="2000" dirty="0" smtClean="0"/>
              <a:t>Получив выписку с лицевого счета с остатками на начало года может приступать к расходам в пределах средств на счете . Для </a:t>
            </a:r>
            <a:r>
              <a:rPr lang="ru-RU" sz="2000" dirty="0"/>
              <a:t>этого в Управление </a:t>
            </a:r>
            <a:r>
              <a:rPr lang="ru-RU" sz="2000" dirty="0" smtClean="0"/>
              <a:t>направляются документы по СУФД:</a:t>
            </a:r>
          </a:p>
          <a:p>
            <a:r>
              <a:rPr lang="ru-RU" sz="2000" dirty="0" smtClean="0"/>
              <a:t>- Сведения об операциях с целевыми субсидиями на 2020 год по 21 и 31 лицевым счетам;</a:t>
            </a:r>
          </a:p>
          <a:p>
            <a:r>
              <a:rPr lang="ru-RU" sz="2000" dirty="0" smtClean="0"/>
              <a:t>- Заявку </a:t>
            </a:r>
            <a:r>
              <a:rPr lang="ru-RU" sz="2000" dirty="0"/>
              <a:t>на кассовый расход (код формы по КДФ 0531801), Заявку на кассовый расход (сокращенную) (код формы по КДФ 0531851),  Заявку на получение наличных денег (код формы по КДФ 0531802), Сводную заявку на кассовый расход (для уплаты налогов) (код формы по КДФ 0531860), Заявку на получение денежных средств, перечисляемых на карту (код формы по КДФ 0531243) (далее – Заявка</a:t>
            </a:r>
            <a:r>
              <a:rPr lang="ru-RU" sz="2000" dirty="0" smtClean="0"/>
              <a:t>);</a:t>
            </a:r>
          </a:p>
          <a:p>
            <a:r>
              <a:rPr lang="ru-RU" sz="2000" dirty="0" smtClean="0"/>
              <a:t>- Запрос </a:t>
            </a:r>
            <a:r>
              <a:rPr lang="ru-RU" sz="2000" dirty="0"/>
              <a:t>на аннулирование </a:t>
            </a:r>
            <a:r>
              <a:rPr lang="ru-RU" sz="2000" dirty="0" smtClean="0"/>
              <a:t>заявки;</a:t>
            </a:r>
            <a:endParaRPr lang="ru-RU" sz="2000" dirty="0"/>
          </a:p>
          <a:p>
            <a:r>
              <a:rPr lang="ru-RU" sz="2000" dirty="0" smtClean="0"/>
              <a:t>- Уведомление об </a:t>
            </a:r>
            <a:r>
              <a:rPr lang="ru-RU" sz="2000" dirty="0"/>
              <a:t>уточнении </a:t>
            </a:r>
            <a:r>
              <a:rPr lang="ru-RU" sz="2000" dirty="0" smtClean="0"/>
              <a:t>операций клиента.</a:t>
            </a:r>
          </a:p>
          <a:p>
            <a:endParaRPr lang="ru-RU" sz="2000" dirty="0"/>
          </a:p>
        </p:txBody>
      </p:sp>
      <p:sp>
        <p:nvSpPr>
          <p:cNvPr id="2" name="Номер слайда 1"/>
          <p:cNvSpPr>
            <a:spLocks noGrp="1"/>
          </p:cNvSpPr>
          <p:nvPr>
            <p:ph type="sldNum" idx="12"/>
          </p:nvPr>
        </p:nvSpPr>
        <p:spPr/>
        <p:txBody>
          <a:bodyPr/>
          <a:lstStyle/>
          <a:p>
            <a:fld id="{6CFFCC01-7066-4CD9-9DA1-83E6E175B465}" type="slidenum">
              <a:rPr lang="ru-RU" altLang="ru-RU" smtClean="0"/>
              <a:pPr/>
              <a:t>7</a:t>
            </a:fld>
            <a:endParaRPr lang="ru-RU" altLang="ru-RU" dirty="0"/>
          </a:p>
        </p:txBody>
      </p:sp>
    </p:spTree>
    <p:extLst>
      <p:ext uri="{BB962C8B-B14F-4D97-AF65-F5344CB8AC3E}">
        <p14:creationId xmlns:p14="http://schemas.microsoft.com/office/powerpoint/2010/main" val="4166032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830" y="891540"/>
            <a:ext cx="9404350" cy="486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5143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640" y="1014413"/>
            <a:ext cx="9753600" cy="409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3771187"/>
      </p:ext>
    </p:extLst>
  </p:cSld>
  <p:clrMapOvr>
    <a:masterClrMapping/>
  </p:clrMapOvr>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3919</TotalTime>
  <Words>811</Words>
  <Application>Microsoft Office PowerPoint</Application>
  <PresentationFormat>Произвольный</PresentationFormat>
  <Paragraphs>65</Paragraphs>
  <Slides>21</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Начало работы с 10.01.2020 по расходам: </vt:lpstr>
      <vt:lpstr>Презентация PowerPoint</vt:lpstr>
      <vt:lpstr>Презентация PowerPoint</vt:lpstr>
      <vt:lpstr>Презентация PowerPoint</vt:lpstr>
      <vt:lpstr>Презентация PowerPoint</vt:lpstr>
      <vt:lpstr>Презентация PowerPoint</vt:lpstr>
      <vt:lpstr>Обработка кредитовых платежных поручений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Сроки предоставления и обработки документов определены графиком приема и обработки документов Управлением и Порядком санкционирования.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ПЛАН СОВЕЩАНИЯ</dc:title>
  <dc:creator>Дубовик Антон Викторович</dc:creator>
  <cp:lastModifiedBy>GucalOV</cp:lastModifiedBy>
  <cp:revision>330</cp:revision>
  <cp:lastPrinted>2019-01-09T20:25:03Z</cp:lastPrinted>
  <dcterms:modified xsi:type="dcterms:W3CDTF">2019-12-18T13:13:46Z</dcterms:modified>
</cp:coreProperties>
</file>