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2" r:id="rId4"/>
    <p:sldId id="270" r:id="rId5"/>
    <p:sldId id="258" r:id="rId6"/>
    <p:sldId id="259" r:id="rId7"/>
    <p:sldId id="260" r:id="rId8"/>
    <p:sldId id="283" r:id="rId9"/>
    <p:sldId id="262" r:id="rId10"/>
    <p:sldId id="265" r:id="rId11"/>
    <p:sldId id="266" r:id="rId12"/>
    <p:sldId id="275" r:id="rId13"/>
    <p:sldId id="271" r:id="rId14"/>
    <p:sldId id="272" r:id="rId15"/>
    <p:sldId id="273" r:id="rId16"/>
    <p:sldId id="276" r:id="rId17"/>
    <p:sldId id="277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934" autoAdjust="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ACBAB5-DFA5-470C-A111-5AC8642529BF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5" csCatId="accent3" phldr="1"/>
      <dgm:spPr/>
    </dgm:pt>
    <dgm:pt modelId="{0922DD71-3823-4BB7-B032-281B8F591891}">
      <dgm:prSet phldrT="[Текст]" custT="1"/>
      <dgm:spPr/>
      <dgm:t>
        <a:bodyPr/>
        <a:lstStyle/>
        <a:p>
          <a:r>
            <a:rPr lang="ru-RU" sz="2400" b="1" smtClean="0"/>
            <a:t>Регистр физических лиц</a:t>
          </a:r>
          <a:endParaRPr lang="ru-RU" sz="2400" b="1" dirty="0"/>
        </a:p>
      </dgm:t>
    </dgm:pt>
    <dgm:pt modelId="{BB38270F-EBC0-4828-A29C-ADD6B45A542B}" type="parTrans" cxnId="{53ED2079-0EBE-4EDC-87E1-74DC7E119024}">
      <dgm:prSet/>
      <dgm:spPr/>
      <dgm:t>
        <a:bodyPr/>
        <a:lstStyle/>
        <a:p>
          <a:endParaRPr lang="ru-RU"/>
        </a:p>
      </dgm:t>
    </dgm:pt>
    <dgm:pt modelId="{9C26180C-CA9A-4DEC-AA7D-94785EF2B5AC}" type="sibTrans" cxnId="{53ED2079-0EBE-4EDC-87E1-74DC7E119024}">
      <dgm:prSet/>
      <dgm:spPr/>
      <dgm:t>
        <a:bodyPr/>
        <a:lstStyle/>
        <a:p>
          <a:endParaRPr lang="ru-RU"/>
        </a:p>
      </dgm:t>
    </dgm:pt>
    <dgm:pt modelId="{F172CFC6-E4AE-4E53-AB7C-D2ED7E59F62B}">
      <dgm:prSet/>
      <dgm:spPr/>
      <dgm:t>
        <a:bodyPr/>
        <a:lstStyle/>
        <a:p>
          <a:r>
            <a:rPr lang="ru-RU" b="1" smtClean="0"/>
            <a:t>Регистр должностных лиц органов и организаций, в котором указываются идентификаторы сведений о должностных лицах органов и организаций</a:t>
          </a:r>
          <a:endParaRPr lang="ru-RU" b="1" dirty="0"/>
        </a:p>
      </dgm:t>
    </dgm:pt>
    <dgm:pt modelId="{E53DF608-9571-4C4C-A335-E23BA2597832}" type="parTrans" cxnId="{0870AFA3-72A4-4394-9901-BD17E62F1466}">
      <dgm:prSet/>
      <dgm:spPr/>
      <dgm:t>
        <a:bodyPr/>
        <a:lstStyle/>
        <a:p>
          <a:endParaRPr lang="ru-RU"/>
        </a:p>
      </dgm:t>
    </dgm:pt>
    <dgm:pt modelId="{2BB9F369-E46C-46C8-AD8E-D8E7FB4E9163}" type="sibTrans" cxnId="{0870AFA3-72A4-4394-9901-BD17E62F1466}">
      <dgm:prSet/>
      <dgm:spPr/>
      <dgm:t>
        <a:bodyPr/>
        <a:lstStyle/>
        <a:p>
          <a:endParaRPr lang="ru-RU"/>
        </a:p>
      </dgm:t>
    </dgm:pt>
    <dgm:pt modelId="{0EE90B38-AE79-4DDC-9C06-BF7DDD9C82C6}">
      <dgm:prSet custT="1"/>
      <dgm:spPr/>
      <dgm:t>
        <a:bodyPr/>
        <a:lstStyle/>
        <a:p>
          <a:r>
            <a:rPr lang="ru-RU" sz="2400" b="1" smtClean="0"/>
            <a:t>Регистр юридических лиц</a:t>
          </a:r>
          <a:endParaRPr lang="ru-RU" sz="2400" b="1" dirty="0"/>
        </a:p>
      </dgm:t>
    </dgm:pt>
    <dgm:pt modelId="{BCF1E1B4-23F2-4FE7-BF3F-1616A41A7E32}" type="parTrans" cxnId="{E3321049-EBE6-48D4-8461-6B958829ECEF}">
      <dgm:prSet/>
      <dgm:spPr/>
      <dgm:t>
        <a:bodyPr/>
        <a:lstStyle/>
        <a:p>
          <a:endParaRPr lang="ru-RU"/>
        </a:p>
      </dgm:t>
    </dgm:pt>
    <dgm:pt modelId="{F592BD4E-5B6C-4040-B40A-B880CCF91C37}" type="sibTrans" cxnId="{E3321049-EBE6-48D4-8461-6B958829ECEF}">
      <dgm:prSet/>
      <dgm:spPr/>
      <dgm:t>
        <a:bodyPr/>
        <a:lstStyle/>
        <a:p>
          <a:endParaRPr lang="ru-RU"/>
        </a:p>
      </dgm:t>
    </dgm:pt>
    <dgm:pt modelId="{787EC909-596B-4714-998E-DA67D6A27EE4}">
      <dgm:prSet custT="1"/>
      <dgm:spPr/>
      <dgm:t>
        <a:bodyPr/>
        <a:lstStyle/>
        <a:p>
          <a:r>
            <a:rPr lang="ru-RU" sz="2000" b="1" smtClean="0"/>
            <a:t>Регистр ФОИВ, органов государственных внебюджетных фондов, органов исполнительной власти субъектов РФ (местного самоуправления), ГМУ, иных организаций </a:t>
          </a:r>
          <a:endParaRPr lang="ru-RU" sz="2000" b="1" dirty="0"/>
        </a:p>
      </dgm:t>
    </dgm:pt>
    <dgm:pt modelId="{46417467-4208-431E-92E9-F68C9D144F26}" type="parTrans" cxnId="{06E77F53-3CE9-4DE6-A146-1065D73D83E4}">
      <dgm:prSet/>
      <dgm:spPr/>
      <dgm:t>
        <a:bodyPr/>
        <a:lstStyle/>
        <a:p>
          <a:endParaRPr lang="ru-RU"/>
        </a:p>
      </dgm:t>
    </dgm:pt>
    <dgm:pt modelId="{89581BE4-43B3-4848-8703-D14146650DC1}" type="sibTrans" cxnId="{06E77F53-3CE9-4DE6-A146-1065D73D83E4}">
      <dgm:prSet/>
      <dgm:spPr/>
      <dgm:t>
        <a:bodyPr/>
        <a:lstStyle/>
        <a:p>
          <a:endParaRPr lang="ru-RU"/>
        </a:p>
      </dgm:t>
    </dgm:pt>
    <dgm:pt modelId="{321B3150-CF8A-4C9F-957E-A1F2F912F492}">
      <dgm:prSet/>
      <dgm:spPr/>
      <dgm:t>
        <a:bodyPr/>
        <a:lstStyle/>
        <a:p>
          <a:r>
            <a:rPr lang="ru-RU" b="1" smtClean="0"/>
            <a:t>Регистр информационных систем </a:t>
          </a:r>
          <a:endParaRPr lang="ru-RU" b="1" dirty="0"/>
        </a:p>
      </dgm:t>
    </dgm:pt>
    <dgm:pt modelId="{DF3CC96B-FBED-4D02-9D10-30CD98399424}" type="parTrans" cxnId="{5A3C7A75-D5B0-4132-A66F-98B1726602DC}">
      <dgm:prSet/>
      <dgm:spPr/>
      <dgm:t>
        <a:bodyPr/>
        <a:lstStyle/>
        <a:p>
          <a:endParaRPr lang="ru-RU"/>
        </a:p>
      </dgm:t>
    </dgm:pt>
    <dgm:pt modelId="{51A64E20-D3FD-4130-8ED7-087455D9E416}" type="sibTrans" cxnId="{5A3C7A75-D5B0-4132-A66F-98B1726602DC}">
      <dgm:prSet/>
      <dgm:spPr/>
      <dgm:t>
        <a:bodyPr/>
        <a:lstStyle/>
        <a:p>
          <a:endParaRPr lang="ru-RU"/>
        </a:p>
      </dgm:t>
    </dgm:pt>
    <dgm:pt modelId="{C143A379-7783-4677-BD17-969129A18628}" type="pres">
      <dgm:prSet presAssocID="{2BACBAB5-DFA5-470C-A111-5AC8642529BF}" presName="Name0" presStyleCnt="0">
        <dgm:presLayoutVars>
          <dgm:chMax val="7"/>
          <dgm:chPref val="7"/>
          <dgm:dir/>
        </dgm:presLayoutVars>
      </dgm:prSet>
      <dgm:spPr/>
    </dgm:pt>
    <dgm:pt modelId="{6B674150-C2E2-4576-A55B-D9F4365D5609}" type="pres">
      <dgm:prSet presAssocID="{2BACBAB5-DFA5-470C-A111-5AC8642529BF}" presName="Name1" presStyleCnt="0"/>
      <dgm:spPr/>
    </dgm:pt>
    <dgm:pt modelId="{97C7C1A8-B6A1-4C97-B540-7C6D215E5397}" type="pres">
      <dgm:prSet presAssocID="{2BACBAB5-DFA5-470C-A111-5AC8642529BF}" presName="cycle" presStyleCnt="0"/>
      <dgm:spPr/>
    </dgm:pt>
    <dgm:pt modelId="{EDA14624-615D-48F0-825A-B5D04775E316}" type="pres">
      <dgm:prSet presAssocID="{2BACBAB5-DFA5-470C-A111-5AC8642529BF}" presName="srcNode" presStyleLbl="node1" presStyleIdx="0" presStyleCnt="5"/>
      <dgm:spPr/>
    </dgm:pt>
    <dgm:pt modelId="{9EFB8BB8-BE6A-48B4-A816-306C0DE4198F}" type="pres">
      <dgm:prSet presAssocID="{2BACBAB5-DFA5-470C-A111-5AC8642529BF}" presName="conn" presStyleLbl="parChTrans1D2" presStyleIdx="0" presStyleCnt="1"/>
      <dgm:spPr/>
      <dgm:t>
        <a:bodyPr/>
        <a:lstStyle/>
        <a:p>
          <a:endParaRPr lang="ru-RU"/>
        </a:p>
      </dgm:t>
    </dgm:pt>
    <dgm:pt modelId="{661F884D-D0A1-4C33-B2B4-96FB91915CB1}" type="pres">
      <dgm:prSet presAssocID="{2BACBAB5-DFA5-470C-A111-5AC8642529BF}" presName="extraNode" presStyleLbl="node1" presStyleIdx="0" presStyleCnt="5"/>
      <dgm:spPr/>
    </dgm:pt>
    <dgm:pt modelId="{5A790D8A-2FCC-4E1B-8AE2-4F8B2E83CB2A}" type="pres">
      <dgm:prSet presAssocID="{2BACBAB5-DFA5-470C-A111-5AC8642529BF}" presName="dstNode" presStyleLbl="node1" presStyleIdx="0" presStyleCnt="5"/>
      <dgm:spPr/>
    </dgm:pt>
    <dgm:pt modelId="{51AB501C-F7BC-4C14-8143-E11E6C22B754}" type="pres">
      <dgm:prSet presAssocID="{0922DD71-3823-4BB7-B032-281B8F591891}" presName="text_1" presStyleLbl="node1" presStyleIdx="0" presStyleCnt="5" custScaleY="165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7D656-0F21-436E-A945-B9E5335E26DA}" type="pres">
      <dgm:prSet presAssocID="{0922DD71-3823-4BB7-B032-281B8F591891}" presName="accent_1" presStyleCnt="0"/>
      <dgm:spPr/>
    </dgm:pt>
    <dgm:pt modelId="{15BB44B6-4925-4B81-9BFC-119A3F42AC4E}" type="pres">
      <dgm:prSet presAssocID="{0922DD71-3823-4BB7-B032-281B8F591891}" presName="accentRepeatNode" presStyleLbl="solidFgAcc1" presStyleIdx="0" presStyleCnt="5"/>
      <dgm:spPr/>
    </dgm:pt>
    <dgm:pt modelId="{CA80DDD4-EF6E-4B8C-B339-1CF18E4AB834}" type="pres">
      <dgm:prSet presAssocID="{0EE90B38-AE79-4DDC-9C06-BF7DDD9C82C6}" presName="text_2" presStyleLbl="node1" presStyleIdx="1" presStyleCnt="5" custScaleY="172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E1F28-9FFD-4E63-B389-F43AFE93B89B}" type="pres">
      <dgm:prSet presAssocID="{0EE90B38-AE79-4DDC-9C06-BF7DDD9C82C6}" presName="accent_2" presStyleCnt="0"/>
      <dgm:spPr/>
    </dgm:pt>
    <dgm:pt modelId="{24557E36-0E09-4148-807C-80D02C237F2D}" type="pres">
      <dgm:prSet presAssocID="{0EE90B38-AE79-4DDC-9C06-BF7DDD9C82C6}" presName="accentRepeatNode" presStyleLbl="solidFgAcc1" presStyleIdx="1" presStyleCnt="5"/>
      <dgm:spPr/>
    </dgm:pt>
    <dgm:pt modelId="{7AD3C730-1435-41CC-A350-F6EAAA8F6269}" type="pres">
      <dgm:prSet presAssocID="{787EC909-596B-4714-998E-DA67D6A27EE4}" presName="text_3" presStyleLbl="node1" presStyleIdx="2" presStyleCnt="5" custScaleY="163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B0869-6BB8-43BD-89A4-88EE09DA68AD}" type="pres">
      <dgm:prSet presAssocID="{787EC909-596B-4714-998E-DA67D6A27EE4}" presName="accent_3" presStyleCnt="0"/>
      <dgm:spPr/>
    </dgm:pt>
    <dgm:pt modelId="{CD3B9A50-DAB9-47EB-BECE-BF369FA8087E}" type="pres">
      <dgm:prSet presAssocID="{787EC909-596B-4714-998E-DA67D6A27EE4}" presName="accentRepeatNode" presStyleLbl="solidFgAcc1" presStyleIdx="2" presStyleCnt="5"/>
      <dgm:spPr/>
    </dgm:pt>
    <dgm:pt modelId="{BDFB814C-03A0-4C36-A4B2-CBB4BAB95656}" type="pres">
      <dgm:prSet presAssocID="{F172CFC6-E4AE-4E53-AB7C-D2ED7E59F62B}" presName="text_4" presStyleLbl="node1" presStyleIdx="3" presStyleCnt="5" custScaleX="101840" custScaleY="163800" custLinFactNeighborX="-827" custLinFactNeighborY="9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AC8CB-B4D0-44EA-B7FE-78B56B1FEE7A}" type="pres">
      <dgm:prSet presAssocID="{F172CFC6-E4AE-4E53-AB7C-D2ED7E59F62B}" presName="accent_4" presStyleCnt="0"/>
      <dgm:spPr/>
    </dgm:pt>
    <dgm:pt modelId="{24E06699-7A12-433E-9007-3EFB8F9CB498}" type="pres">
      <dgm:prSet presAssocID="{F172CFC6-E4AE-4E53-AB7C-D2ED7E59F62B}" presName="accentRepeatNode" presStyleLbl="solidFgAcc1" presStyleIdx="3" presStyleCnt="5"/>
      <dgm:spPr/>
    </dgm:pt>
    <dgm:pt modelId="{7F90DEF4-EEC9-4756-B4A8-646E6C840D2D}" type="pres">
      <dgm:prSet presAssocID="{321B3150-CF8A-4C9F-957E-A1F2F912F492}" presName="text_5" presStyleLbl="node1" presStyleIdx="4" presStyleCnt="5" custScaleY="132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13BFF-6ECE-47D3-BFC3-73DECEFF7F0C}" type="pres">
      <dgm:prSet presAssocID="{321B3150-CF8A-4C9F-957E-A1F2F912F492}" presName="accent_5" presStyleCnt="0"/>
      <dgm:spPr/>
    </dgm:pt>
    <dgm:pt modelId="{FA2EA255-3857-411C-A14E-3909C6ED6ED0}" type="pres">
      <dgm:prSet presAssocID="{321B3150-CF8A-4C9F-957E-A1F2F912F492}" presName="accentRepeatNode" presStyleLbl="solidFgAcc1" presStyleIdx="4" presStyleCnt="5"/>
      <dgm:spPr/>
    </dgm:pt>
  </dgm:ptLst>
  <dgm:cxnLst>
    <dgm:cxn modelId="{A5027459-6A6D-4EEC-B457-2B305F36CCE4}" type="presOf" srcId="{0EE90B38-AE79-4DDC-9C06-BF7DDD9C82C6}" destId="{CA80DDD4-EF6E-4B8C-B339-1CF18E4AB834}" srcOrd="0" destOrd="0" presId="urn:microsoft.com/office/officeart/2008/layout/VerticalCurvedList"/>
    <dgm:cxn modelId="{D4BAA2A9-0F03-4BB9-923C-7F4EE9245270}" type="presOf" srcId="{787EC909-596B-4714-998E-DA67D6A27EE4}" destId="{7AD3C730-1435-41CC-A350-F6EAAA8F6269}" srcOrd="0" destOrd="0" presId="urn:microsoft.com/office/officeart/2008/layout/VerticalCurvedList"/>
    <dgm:cxn modelId="{E3321049-EBE6-48D4-8461-6B958829ECEF}" srcId="{2BACBAB5-DFA5-470C-A111-5AC8642529BF}" destId="{0EE90B38-AE79-4DDC-9C06-BF7DDD9C82C6}" srcOrd="1" destOrd="0" parTransId="{BCF1E1B4-23F2-4FE7-BF3F-1616A41A7E32}" sibTransId="{F592BD4E-5B6C-4040-B40A-B880CCF91C37}"/>
    <dgm:cxn modelId="{06E77F53-3CE9-4DE6-A146-1065D73D83E4}" srcId="{2BACBAB5-DFA5-470C-A111-5AC8642529BF}" destId="{787EC909-596B-4714-998E-DA67D6A27EE4}" srcOrd="2" destOrd="0" parTransId="{46417467-4208-431E-92E9-F68C9D144F26}" sibTransId="{89581BE4-43B3-4848-8703-D14146650DC1}"/>
    <dgm:cxn modelId="{652545D6-090D-498C-B813-7D300D86F5F5}" type="presOf" srcId="{F172CFC6-E4AE-4E53-AB7C-D2ED7E59F62B}" destId="{BDFB814C-03A0-4C36-A4B2-CBB4BAB95656}" srcOrd="0" destOrd="0" presId="urn:microsoft.com/office/officeart/2008/layout/VerticalCurvedList"/>
    <dgm:cxn modelId="{0870AFA3-72A4-4394-9901-BD17E62F1466}" srcId="{2BACBAB5-DFA5-470C-A111-5AC8642529BF}" destId="{F172CFC6-E4AE-4E53-AB7C-D2ED7E59F62B}" srcOrd="3" destOrd="0" parTransId="{E53DF608-9571-4C4C-A335-E23BA2597832}" sibTransId="{2BB9F369-E46C-46C8-AD8E-D8E7FB4E9163}"/>
    <dgm:cxn modelId="{E0C2D02B-D2CB-466E-A611-29812426FD58}" type="presOf" srcId="{321B3150-CF8A-4C9F-957E-A1F2F912F492}" destId="{7F90DEF4-EEC9-4756-B4A8-646E6C840D2D}" srcOrd="0" destOrd="0" presId="urn:microsoft.com/office/officeart/2008/layout/VerticalCurvedList"/>
    <dgm:cxn modelId="{74E2B31A-4221-4F27-8E95-79A1EBBB2137}" type="presOf" srcId="{0922DD71-3823-4BB7-B032-281B8F591891}" destId="{51AB501C-F7BC-4C14-8143-E11E6C22B754}" srcOrd="0" destOrd="0" presId="urn:microsoft.com/office/officeart/2008/layout/VerticalCurvedList"/>
    <dgm:cxn modelId="{7A8B09AE-3577-4B97-80D9-61A85DBE6936}" type="presOf" srcId="{2BACBAB5-DFA5-470C-A111-5AC8642529BF}" destId="{C143A379-7783-4677-BD17-969129A18628}" srcOrd="0" destOrd="0" presId="urn:microsoft.com/office/officeart/2008/layout/VerticalCurvedList"/>
    <dgm:cxn modelId="{5A3C7A75-D5B0-4132-A66F-98B1726602DC}" srcId="{2BACBAB5-DFA5-470C-A111-5AC8642529BF}" destId="{321B3150-CF8A-4C9F-957E-A1F2F912F492}" srcOrd="4" destOrd="0" parTransId="{DF3CC96B-FBED-4D02-9D10-30CD98399424}" sibTransId="{51A64E20-D3FD-4130-8ED7-087455D9E416}"/>
    <dgm:cxn modelId="{33817A2E-1DDE-48CE-8019-AEAFA4452BE5}" type="presOf" srcId="{9C26180C-CA9A-4DEC-AA7D-94785EF2B5AC}" destId="{9EFB8BB8-BE6A-48B4-A816-306C0DE4198F}" srcOrd="0" destOrd="0" presId="urn:microsoft.com/office/officeart/2008/layout/VerticalCurvedList"/>
    <dgm:cxn modelId="{53ED2079-0EBE-4EDC-87E1-74DC7E119024}" srcId="{2BACBAB5-DFA5-470C-A111-5AC8642529BF}" destId="{0922DD71-3823-4BB7-B032-281B8F591891}" srcOrd="0" destOrd="0" parTransId="{BB38270F-EBC0-4828-A29C-ADD6B45A542B}" sibTransId="{9C26180C-CA9A-4DEC-AA7D-94785EF2B5AC}"/>
    <dgm:cxn modelId="{486821A8-AD35-4EFC-9D47-1E425E175EC3}" type="presParOf" srcId="{C143A379-7783-4677-BD17-969129A18628}" destId="{6B674150-C2E2-4576-A55B-D9F4365D5609}" srcOrd="0" destOrd="0" presId="urn:microsoft.com/office/officeart/2008/layout/VerticalCurvedList"/>
    <dgm:cxn modelId="{3FDD90D9-151C-492E-9D6C-A4B20653F9F6}" type="presParOf" srcId="{6B674150-C2E2-4576-A55B-D9F4365D5609}" destId="{97C7C1A8-B6A1-4C97-B540-7C6D215E5397}" srcOrd="0" destOrd="0" presId="urn:microsoft.com/office/officeart/2008/layout/VerticalCurvedList"/>
    <dgm:cxn modelId="{399574A0-0C60-45D8-A752-6613850A9B90}" type="presParOf" srcId="{97C7C1A8-B6A1-4C97-B540-7C6D215E5397}" destId="{EDA14624-615D-48F0-825A-B5D04775E316}" srcOrd="0" destOrd="0" presId="urn:microsoft.com/office/officeart/2008/layout/VerticalCurvedList"/>
    <dgm:cxn modelId="{30EF616E-182F-4D06-816F-94394D9E26FB}" type="presParOf" srcId="{97C7C1A8-B6A1-4C97-B540-7C6D215E5397}" destId="{9EFB8BB8-BE6A-48B4-A816-306C0DE4198F}" srcOrd="1" destOrd="0" presId="urn:microsoft.com/office/officeart/2008/layout/VerticalCurvedList"/>
    <dgm:cxn modelId="{5AB6D056-D900-42F4-85D7-E8BA3984BE99}" type="presParOf" srcId="{97C7C1A8-B6A1-4C97-B540-7C6D215E5397}" destId="{661F884D-D0A1-4C33-B2B4-96FB91915CB1}" srcOrd="2" destOrd="0" presId="urn:microsoft.com/office/officeart/2008/layout/VerticalCurvedList"/>
    <dgm:cxn modelId="{9B7509F0-8C35-4D73-9A38-C7E802D2EFCF}" type="presParOf" srcId="{97C7C1A8-B6A1-4C97-B540-7C6D215E5397}" destId="{5A790D8A-2FCC-4E1B-8AE2-4F8B2E83CB2A}" srcOrd="3" destOrd="0" presId="urn:microsoft.com/office/officeart/2008/layout/VerticalCurvedList"/>
    <dgm:cxn modelId="{BA1BE4FC-9617-40F7-B8E3-D2C2EEFCC405}" type="presParOf" srcId="{6B674150-C2E2-4576-A55B-D9F4365D5609}" destId="{51AB501C-F7BC-4C14-8143-E11E6C22B754}" srcOrd="1" destOrd="0" presId="urn:microsoft.com/office/officeart/2008/layout/VerticalCurvedList"/>
    <dgm:cxn modelId="{E3C77B71-ADB7-45C6-B724-541FA03A8EE7}" type="presParOf" srcId="{6B674150-C2E2-4576-A55B-D9F4365D5609}" destId="{DE87D656-0F21-436E-A945-B9E5335E26DA}" srcOrd="2" destOrd="0" presId="urn:microsoft.com/office/officeart/2008/layout/VerticalCurvedList"/>
    <dgm:cxn modelId="{06CEFDFB-16C4-4BF4-8707-5B12745FC4E6}" type="presParOf" srcId="{DE87D656-0F21-436E-A945-B9E5335E26DA}" destId="{15BB44B6-4925-4B81-9BFC-119A3F42AC4E}" srcOrd="0" destOrd="0" presId="urn:microsoft.com/office/officeart/2008/layout/VerticalCurvedList"/>
    <dgm:cxn modelId="{47B73111-D2F7-467D-BCE3-87D02D4C121E}" type="presParOf" srcId="{6B674150-C2E2-4576-A55B-D9F4365D5609}" destId="{CA80DDD4-EF6E-4B8C-B339-1CF18E4AB834}" srcOrd="3" destOrd="0" presId="urn:microsoft.com/office/officeart/2008/layout/VerticalCurvedList"/>
    <dgm:cxn modelId="{3B08277E-C5B0-41AB-A477-3EC9763FD49B}" type="presParOf" srcId="{6B674150-C2E2-4576-A55B-D9F4365D5609}" destId="{EC9E1F28-9FFD-4E63-B389-F43AFE93B89B}" srcOrd="4" destOrd="0" presId="urn:microsoft.com/office/officeart/2008/layout/VerticalCurvedList"/>
    <dgm:cxn modelId="{C8FF8AA7-2410-4C9E-B9CD-9B86C33257E3}" type="presParOf" srcId="{EC9E1F28-9FFD-4E63-B389-F43AFE93B89B}" destId="{24557E36-0E09-4148-807C-80D02C237F2D}" srcOrd="0" destOrd="0" presId="urn:microsoft.com/office/officeart/2008/layout/VerticalCurvedList"/>
    <dgm:cxn modelId="{013D6DB9-DCE7-4BAC-A5F1-7F815D3A4D24}" type="presParOf" srcId="{6B674150-C2E2-4576-A55B-D9F4365D5609}" destId="{7AD3C730-1435-41CC-A350-F6EAAA8F6269}" srcOrd="5" destOrd="0" presId="urn:microsoft.com/office/officeart/2008/layout/VerticalCurvedList"/>
    <dgm:cxn modelId="{D888FC69-5D99-4A58-B087-A2CB0B98ED9F}" type="presParOf" srcId="{6B674150-C2E2-4576-A55B-D9F4365D5609}" destId="{442B0869-6BB8-43BD-89A4-88EE09DA68AD}" srcOrd="6" destOrd="0" presId="urn:microsoft.com/office/officeart/2008/layout/VerticalCurvedList"/>
    <dgm:cxn modelId="{77225EA2-3398-4D2A-B745-D67B9788107F}" type="presParOf" srcId="{442B0869-6BB8-43BD-89A4-88EE09DA68AD}" destId="{CD3B9A50-DAB9-47EB-BECE-BF369FA8087E}" srcOrd="0" destOrd="0" presId="urn:microsoft.com/office/officeart/2008/layout/VerticalCurvedList"/>
    <dgm:cxn modelId="{DD1ABE35-F5A0-4FB2-B596-5990643EE629}" type="presParOf" srcId="{6B674150-C2E2-4576-A55B-D9F4365D5609}" destId="{BDFB814C-03A0-4C36-A4B2-CBB4BAB95656}" srcOrd="7" destOrd="0" presId="urn:microsoft.com/office/officeart/2008/layout/VerticalCurvedList"/>
    <dgm:cxn modelId="{9873720E-26C6-4283-B6AE-B02D215B4B7E}" type="presParOf" srcId="{6B674150-C2E2-4576-A55B-D9F4365D5609}" destId="{231AC8CB-B4D0-44EA-B7FE-78B56B1FEE7A}" srcOrd="8" destOrd="0" presId="urn:microsoft.com/office/officeart/2008/layout/VerticalCurvedList"/>
    <dgm:cxn modelId="{13746E8E-54E3-43B1-946C-E23FC5477B16}" type="presParOf" srcId="{231AC8CB-B4D0-44EA-B7FE-78B56B1FEE7A}" destId="{24E06699-7A12-433E-9007-3EFB8F9CB498}" srcOrd="0" destOrd="0" presId="urn:microsoft.com/office/officeart/2008/layout/VerticalCurvedList"/>
    <dgm:cxn modelId="{19424169-289B-48F7-B8FE-399AF2522C33}" type="presParOf" srcId="{6B674150-C2E2-4576-A55B-D9F4365D5609}" destId="{7F90DEF4-EEC9-4756-B4A8-646E6C840D2D}" srcOrd="9" destOrd="0" presId="urn:microsoft.com/office/officeart/2008/layout/VerticalCurvedList"/>
    <dgm:cxn modelId="{814092D0-54F3-48C3-A675-25088C6EB81C}" type="presParOf" srcId="{6B674150-C2E2-4576-A55B-D9F4365D5609}" destId="{4F413BFF-6ECE-47D3-BFC3-73DECEFF7F0C}" srcOrd="10" destOrd="0" presId="urn:microsoft.com/office/officeart/2008/layout/VerticalCurvedList"/>
    <dgm:cxn modelId="{6F877A6B-B1AF-43C6-853B-44DC067D01A0}" type="presParOf" srcId="{4F413BFF-6ECE-47D3-BFC3-73DECEFF7F0C}" destId="{FA2EA255-3857-411C-A14E-3909C6ED6ED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FB8BB8-BE6A-48B4-A816-306C0DE4198F}">
      <dsp:nvSpPr>
        <dsp:cNvPr id="0" name=""/>
        <dsp:cNvSpPr/>
      </dsp:nvSpPr>
      <dsp:spPr>
        <a:xfrm>
          <a:off x="-6223440" y="-946229"/>
          <a:ext cx="7365985" cy="7365985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AB501C-F7BC-4C14-8143-E11E6C22B754}">
      <dsp:nvSpPr>
        <dsp:cNvPr id="0" name=""/>
        <dsp:cNvSpPr/>
      </dsp:nvSpPr>
      <dsp:spPr>
        <a:xfrm>
          <a:off x="479270" y="117394"/>
          <a:ext cx="8192839" cy="113428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31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Регистр физических лиц</a:t>
          </a:r>
          <a:endParaRPr lang="ru-RU" sz="2400" b="1" kern="1200" dirty="0"/>
        </a:p>
      </dsp:txBody>
      <dsp:txXfrm>
        <a:off x="479270" y="117394"/>
        <a:ext cx="8192839" cy="1134280"/>
      </dsp:txXfrm>
    </dsp:sp>
    <dsp:sp modelId="{15BB44B6-4925-4B81-9BFC-119A3F42AC4E}">
      <dsp:nvSpPr>
        <dsp:cNvPr id="0" name=""/>
        <dsp:cNvSpPr/>
      </dsp:nvSpPr>
      <dsp:spPr>
        <a:xfrm>
          <a:off x="51586" y="256850"/>
          <a:ext cx="855368" cy="8553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80DDD4-EF6E-4B8C-B339-1CF18E4AB834}">
      <dsp:nvSpPr>
        <dsp:cNvPr id="0" name=""/>
        <dsp:cNvSpPr/>
      </dsp:nvSpPr>
      <dsp:spPr>
        <a:xfrm>
          <a:off x="969616" y="1121713"/>
          <a:ext cx="7702494" cy="117786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31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Регистр юридических лиц</a:t>
          </a:r>
          <a:endParaRPr lang="ru-RU" sz="2400" b="1" kern="1200" dirty="0"/>
        </a:p>
      </dsp:txBody>
      <dsp:txXfrm>
        <a:off x="969616" y="1121713"/>
        <a:ext cx="7702494" cy="1177869"/>
      </dsp:txXfrm>
    </dsp:sp>
    <dsp:sp modelId="{24557E36-0E09-4148-807C-80D02C237F2D}">
      <dsp:nvSpPr>
        <dsp:cNvPr id="0" name=""/>
        <dsp:cNvSpPr/>
      </dsp:nvSpPr>
      <dsp:spPr>
        <a:xfrm>
          <a:off x="541932" y="1282964"/>
          <a:ext cx="855368" cy="8553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D3C730-1435-41CC-A350-F6EAAA8F6269}">
      <dsp:nvSpPr>
        <dsp:cNvPr id="0" name=""/>
        <dsp:cNvSpPr/>
      </dsp:nvSpPr>
      <dsp:spPr>
        <a:xfrm>
          <a:off x="1120113" y="2175788"/>
          <a:ext cx="7551997" cy="112194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31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Регистр ФОИВ, органов государственных внебюджетных фондов, органов исполнительной власти субъектов РФ (местного самоуправления), ГМУ, иных организаций </a:t>
          </a:r>
          <a:endParaRPr lang="ru-RU" sz="2000" b="1" kern="1200" dirty="0"/>
        </a:p>
      </dsp:txBody>
      <dsp:txXfrm>
        <a:off x="1120113" y="2175788"/>
        <a:ext cx="7551997" cy="1121949"/>
      </dsp:txXfrm>
    </dsp:sp>
    <dsp:sp modelId="{CD3B9A50-DAB9-47EB-BECE-BF369FA8087E}">
      <dsp:nvSpPr>
        <dsp:cNvPr id="0" name=""/>
        <dsp:cNvSpPr/>
      </dsp:nvSpPr>
      <dsp:spPr>
        <a:xfrm>
          <a:off x="692428" y="2309078"/>
          <a:ext cx="855368" cy="8553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FB814C-03A0-4C36-A4B2-CBB4BAB95656}">
      <dsp:nvSpPr>
        <dsp:cNvPr id="0" name=""/>
        <dsp:cNvSpPr/>
      </dsp:nvSpPr>
      <dsp:spPr>
        <a:xfrm>
          <a:off x="835053" y="3267741"/>
          <a:ext cx="7844220" cy="1120875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31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Регистр должностных лиц органов и организаций, в котором указываются идентификаторы сведений о должностных лицах органов и организаций</a:t>
          </a:r>
          <a:endParaRPr lang="ru-RU" sz="2400" b="1" kern="1200" dirty="0"/>
        </a:p>
      </dsp:txBody>
      <dsp:txXfrm>
        <a:off x="835053" y="3267741"/>
        <a:ext cx="7844220" cy="1120875"/>
      </dsp:txXfrm>
    </dsp:sp>
    <dsp:sp modelId="{24E06699-7A12-433E-9007-3EFB8F9CB498}">
      <dsp:nvSpPr>
        <dsp:cNvPr id="0" name=""/>
        <dsp:cNvSpPr/>
      </dsp:nvSpPr>
      <dsp:spPr>
        <a:xfrm>
          <a:off x="541932" y="3335192"/>
          <a:ext cx="855368" cy="8553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90DEF4-EEC9-4756-B4A8-646E6C840D2D}">
      <dsp:nvSpPr>
        <dsp:cNvPr id="0" name=""/>
        <dsp:cNvSpPr/>
      </dsp:nvSpPr>
      <dsp:spPr>
        <a:xfrm>
          <a:off x="479270" y="4334865"/>
          <a:ext cx="8192839" cy="90825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31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Регистр информационных систем </a:t>
          </a:r>
          <a:endParaRPr lang="ru-RU" sz="2400" b="1" kern="1200" dirty="0"/>
        </a:p>
      </dsp:txBody>
      <dsp:txXfrm>
        <a:off x="479270" y="4334865"/>
        <a:ext cx="8192839" cy="908250"/>
      </dsp:txXfrm>
    </dsp:sp>
    <dsp:sp modelId="{FA2EA255-3857-411C-A14E-3909C6ED6ED0}">
      <dsp:nvSpPr>
        <dsp:cNvPr id="0" name=""/>
        <dsp:cNvSpPr/>
      </dsp:nvSpPr>
      <dsp:spPr>
        <a:xfrm>
          <a:off x="51586" y="4361306"/>
          <a:ext cx="855368" cy="8553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93C3B9-023B-41A1-8CED-0EB19EB7073C}" type="datetimeFigureOut">
              <a:rPr lang="ru-RU" smtClean="0"/>
              <a:t>14.08.2012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F11543-3D85-4004-B324-99BCE855B43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helpdesk@zakupki.gov.ru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Федеральный закон Российской Федерации от </a:t>
            </a:r>
            <a:r>
              <a:rPr lang="ru-RU" dirty="0" smtClean="0"/>
              <a:t>18 июля 2011 </a:t>
            </a:r>
            <a:r>
              <a:rPr lang="ru-RU" dirty="0"/>
              <a:t>№ 223-ФЗ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331698"/>
            <a:ext cx="864096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sz="4600" b="1" dirty="0"/>
              <a:t>О ЗАКУПКАХ</a:t>
            </a:r>
          </a:p>
          <a:p>
            <a:r>
              <a:rPr lang="ru-RU" sz="4600" b="1" dirty="0"/>
              <a:t>ТОВАРОВ, РАБОТ, УСЛУГ ОТДЕЛЬНЫМИ ВИДАМИ ЮРИДИЧЕСКИХ ЛИЦ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1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5871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620688"/>
            <a:ext cx="7086600" cy="576064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Регистрацию юридического лица осуществляет руководитель организации в регистре юридических лиц </a:t>
            </a:r>
            <a:endParaRPr lang="ru-RU" sz="3600" b="1" dirty="0"/>
          </a:p>
        </p:txBody>
      </p:sp>
      <p:sp>
        <p:nvSpPr>
          <p:cNvPr id="4" name="Стрелка вниз 3"/>
          <p:cNvSpPr/>
          <p:nvPr/>
        </p:nvSpPr>
        <p:spPr>
          <a:xfrm flipH="1">
            <a:off x="4716016" y="2924944"/>
            <a:ext cx="720080" cy="64807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17378" y="3574801"/>
            <a:ext cx="4248472" cy="100632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РЕГИСТРАЦИЯ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716016" y="4581128"/>
            <a:ext cx="720080" cy="57606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51820" y="5157192"/>
            <a:ext cx="4248472" cy="108012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ЮРИДИЧЕСКИЕ ЛИЦА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4431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340768"/>
            <a:ext cx="7427168" cy="51125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421782"/>
            <a:ext cx="5472608" cy="13681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Руководитель знакомится  с порядком регистрации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95925" y="2780928"/>
            <a:ext cx="840181" cy="93610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3698736"/>
            <a:ext cx="5472608" cy="16561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заполняет и отправляет «Заявку на регистрацию»</a:t>
            </a:r>
          </a:p>
        </p:txBody>
      </p:sp>
    </p:spTree>
    <p:extLst>
      <p:ext uri="{BB962C8B-B14F-4D97-AF65-F5344CB8AC3E}">
        <p14:creationId xmlns:p14="http://schemas.microsoft.com/office/powerpoint/2010/main" val="2025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09600"/>
            <a:ext cx="7859216" cy="803176"/>
          </a:xfrm>
        </p:spPr>
        <p:txBody>
          <a:bodyPr/>
          <a:lstStyle/>
          <a:p>
            <a:pPr algn="ctr"/>
            <a:r>
              <a:rPr lang="ru-RU" dirty="0"/>
              <a:t>Проверка в ЕСИА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0"/>
            <a:ext cx="8003232" cy="48965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6" y="2132856"/>
            <a:ext cx="2541587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44" y="2360023"/>
            <a:ext cx="24018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44" y="4941168"/>
            <a:ext cx="248126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075" y="2020887"/>
            <a:ext cx="30480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207" y="4577606"/>
            <a:ext cx="29083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41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75240" cy="2105744"/>
          </a:xfrm>
        </p:spPr>
        <p:txBody>
          <a:bodyPr/>
          <a:lstStyle/>
          <a:p>
            <a:pPr algn="ctr"/>
            <a:r>
              <a:rPr lang="ru-RU" sz="4600" dirty="0"/>
              <a:t>Процесс регистрации </a:t>
            </a:r>
            <a:r>
              <a:rPr lang="ru-RU" sz="4600" dirty="0" smtClean="0"/>
              <a:t>представителя организации</a:t>
            </a:r>
            <a:endParaRPr lang="ru-RU" sz="4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507786"/>
            <a:ext cx="8003232" cy="41615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3316869">
            <a:off x="2409606" y="2360063"/>
            <a:ext cx="719289" cy="1247497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429000"/>
            <a:ext cx="3384376" cy="331236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самостоятельно с использованием функции регистрации, доступной на ЕПГУ </a:t>
            </a:r>
          </a:p>
        </p:txBody>
      </p:sp>
      <p:sp>
        <p:nvSpPr>
          <p:cNvPr id="6" name="Стрелка вниз 5"/>
          <p:cNvSpPr/>
          <p:nvPr/>
        </p:nvSpPr>
        <p:spPr>
          <a:xfrm rot="19250100">
            <a:off x="6131034" y="2342029"/>
            <a:ext cx="730439" cy="1271010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80" y="3501008"/>
            <a:ext cx="3312368" cy="324036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в офисах уполномоченных организаций </a:t>
            </a:r>
          </a:p>
        </p:txBody>
      </p:sp>
    </p:spTree>
    <p:extLst>
      <p:ext uri="{BB962C8B-B14F-4D97-AF65-F5344CB8AC3E}">
        <p14:creationId xmlns:p14="http://schemas.microsoft.com/office/powerpoint/2010/main" val="33529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5151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1268760"/>
            <a:ext cx="7086600" cy="540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99305" y="1340768"/>
            <a:ext cx="5184576" cy="1800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Представитель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организации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знакомится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 порядком регистрации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572000" y="3140968"/>
            <a:ext cx="864096" cy="93610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9305" y="4077072"/>
            <a:ext cx="5184576" cy="208823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Заполняет и отправляет анкету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31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03232" cy="1296144"/>
          </a:xfrm>
        </p:spPr>
        <p:txBody>
          <a:bodyPr/>
          <a:lstStyle/>
          <a:p>
            <a:pPr algn="ctr"/>
            <a:r>
              <a:rPr lang="ru-RU" dirty="0" smtClean="0"/>
              <a:t>После успешной проверки данных в ЕСИА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8396" y="1700808"/>
            <a:ext cx="7931224" cy="4896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05819" y="3212976"/>
            <a:ext cx="2664296" cy="201622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Получение кода активации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040" y="1844824"/>
            <a:ext cx="3672408" cy="1872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ФГУП «Почта России»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040" y="4365104"/>
            <a:ext cx="3672408" cy="21602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Центр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продаж и обслуживания клиентов ОАО «Ростелеком»</a:t>
            </a:r>
          </a:p>
        </p:txBody>
      </p:sp>
      <p:sp>
        <p:nvSpPr>
          <p:cNvPr id="18" name="Выгнутая вверх стрелка 17"/>
          <p:cNvSpPr/>
          <p:nvPr/>
        </p:nvSpPr>
        <p:spPr>
          <a:xfrm>
            <a:off x="1979712" y="1842065"/>
            <a:ext cx="3168352" cy="1368152"/>
          </a:xfrm>
          <a:prstGeom prst="curvedDownArrow">
            <a:avLst>
              <a:gd name="adj1" fmla="val 25000"/>
              <a:gd name="adj2" fmla="val 51927"/>
              <a:gd name="adj3" fmla="val 269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>
            <a:off x="2007338" y="5229200"/>
            <a:ext cx="3010097" cy="1296144"/>
          </a:xfrm>
          <a:prstGeom prst="curvedUpArrow">
            <a:avLst>
              <a:gd name="adj1" fmla="val 26984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9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9600"/>
            <a:ext cx="7931224" cy="947192"/>
          </a:xfrm>
        </p:spPr>
        <p:txBody>
          <a:bodyPr/>
          <a:lstStyle/>
          <a:p>
            <a:pPr algn="ctr"/>
            <a:r>
              <a:rPr lang="ru-RU" dirty="0"/>
              <a:t>Проверка в ЕСИА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844824"/>
            <a:ext cx="8075240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2798763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49399"/>
            <a:ext cx="2808312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53523"/>
            <a:ext cx="337254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34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ru-RU" dirty="0" smtClean="0"/>
              <a:t>Руководитель </a:t>
            </a:r>
            <a:r>
              <a:rPr lang="ru-RU" dirty="0"/>
              <a:t>организации в личном кабинете ЕПГУ </a:t>
            </a:r>
            <a:r>
              <a:rPr lang="ru-RU" dirty="0" smtClean="0"/>
              <a:t>прикрепляет </a:t>
            </a:r>
            <a:r>
              <a:rPr lang="ru-RU" dirty="0"/>
              <a:t>всех зарегистрированных сотрудников к организации и </a:t>
            </a:r>
            <a:r>
              <a:rPr lang="ru-RU" dirty="0" smtClean="0"/>
              <a:t>наделяет </a:t>
            </a:r>
            <a:r>
              <a:rPr lang="ru-RU" dirty="0"/>
              <a:t>каждого из них соответствующими </a:t>
            </a:r>
            <a:r>
              <a:rPr lang="ru-RU" dirty="0" smtClean="0"/>
              <a:t>полномочиями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09600"/>
            <a:ext cx="8003232" cy="875184"/>
          </a:xfrm>
        </p:spPr>
        <p:txBody>
          <a:bodyPr/>
          <a:lstStyle/>
          <a:p>
            <a:pPr algn="just"/>
            <a:r>
              <a:rPr lang="ru-RU" sz="4700" dirty="0" smtClean="0"/>
              <a:t>Полномочия сотрудников</a:t>
            </a:r>
            <a:endParaRPr lang="ru-RU" sz="47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700808"/>
            <a:ext cx="8003232" cy="4752528"/>
          </a:xfrm>
        </p:spPr>
        <p:txBody>
          <a:bodyPr>
            <a:normAutofit/>
          </a:bodyPr>
          <a:lstStyle/>
          <a:p>
            <a:pPr marL="416052" indent="-342900">
              <a:buFont typeface="Wingdings" pitchFamily="2" charset="2"/>
              <a:buChar char="v"/>
            </a:pPr>
            <a:r>
              <a:rPr lang="ru-RU" sz="3600" dirty="0"/>
              <a:t>Администратор профиля организации  (или Дополнительный администратор организации</a:t>
            </a:r>
            <a:r>
              <a:rPr lang="ru-RU" sz="3600" dirty="0" smtClean="0"/>
              <a:t>)</a:t>
            </a:r>
          </a:p>
          <a:p>
            <a:pPr marL="416052" indent="-342900">
              <a:buFont typeface="Wingdings" pitchFamily="2" charset="2"/>
              <a:buChar char="v"/>
            </a:pPr>
            <a:r>
              <a:rPr lang="ru-RU" sz="3600" dirty="0" smtClean="0"/>
              <a:t>Уполномоченный специалист</a:t>
            </a:r>
          </a:p>
          <a:p>
            <a:pPr marL="416052" indent="-342900">
              <a:buFont typeface="Wingdings" pitchFamily="2" charset="2"/>
              <a:buChar char="v"/>
            </a:pPr>
            <a:r>
              <a:rPr lang="ru-RU" sz="3600" dirty="0" smtClean="0"/>
              <a:t>Администратор организации автоматически предоставляется руководителю организации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0076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371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8147248" cy="53285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Администратор организации, Дополнительный администратор выполняет вход в личный кабинет ООС-223-ФЗ </a:t>
            </a:r>
            <a:endParaRPr lang="ru-RU" sz="36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55976" y="3573016"/>
            <a:ext cx="936104" cy="86409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38028" y="465313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Проверка в ЕСИА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6184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9600"/>
            <a:ext cx="7931224" cy="1451248"/>
          </a:xfrm>
        </p:spPr>
        <p:txBody>
          <a:bodyPr/>
          <a:lstStyle/>
          <a:p>
            <a:pPr algn="ctr"/>
            <a:r>
              <a:rPr lang="ru-RU" dirty="0" smtClean="0"/>
              <a:t>Регистрация отдельных видов юридических лиц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2420888"/>
            <a:ext cx="7086600" cy="387354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На Официальном сайте в информационно-телекоммуникационной сети «Интернет» для размещения информации о размещении заказов на поставки товаров, выполнение работ, оказание услуг</a:t>
            </a:r>
          </a:p>
          <a:p>
            <a:pPr algn="ctr"/>
            <a:r>
              <a:rPr lang="en-US" sz="3200" dirty="0" smtClean="0"/>
              <a:t>www.zakupki.gov.ru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6789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09600"/>
            <a:ext cx="7859216" cy="875184"/>
          </a:xfrm>
        </p:spPr>
        <p:txBody>
          <a:bodyPr/>
          <a:lstStyle/>
          <a:p>
            <a:pPr algn="ctr"/>
            <a:r>
              <a:rPr lang="ru-RU" dirty="0" smtClean="0"/>
              <a:t>Проверка успешная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700808"/>
            <a:ext cx="7859216" cy="4752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flipH="1">
            <a:off x="4067944" y="1700808"/>
            <a:ext cx="1368152" cy="100811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55676" y="2708920"/>
            <a:ext cx="6192688" cy="309634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Дополнительная регистрация на ООС-223-ФЗ с указанием полномочия организации 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6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59216" cy="1656184"/>
          </a:xfrm>
        </p:spPr>
        <p:txBody>
          <a:bodyPr/>
          <a:lstStyle/>
          <a:p>
            <a:pPr algn="ctr"/>
            <a:r>
              <a:rPr lang="ru-RU" sz="4000" dirty="0"/>
              <a:t>Служба технической поддержки             Официального сайта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204864"/>
            <a:ext cx="8075240" cy="4320480"/>
          </a:xfrm>
        </p:spPr>
        <p:txBody>
          <a:bodyPr>
            <a:noAutofit/>
          </a:bodyPr>
          <a:lstStyle/>
          <a:p>
            <a:r>
              <a:rPr lang="ru-RU" sz="3400" dirty="0"/>
              <a:t>Многоканальные телефоны: 8-800-100-94-94; (495) </a:t>
            </a:r>
            <a:r>
              <a:rPr lang="ru-RU" sz="3400" dirty="0" smtClean="0"/>
              <a:t>539-29-99</a:t>
            </a:r>
          </a:p>
          <a:p>
            <a:endParaRPr lang="ru-RU" sz="3400" dirty="0"/>
          </a:p>
          <a:p>
            <a:r>
              <a:rPr lang="ru-RU" sz="3400" dirty="0"/>
              <a:t>Электронная почта: </a:t>
            </a:r>
            <a:r>
              <a:rPr lang="en-US" sz="3400" dirty="0" smtClean="0">
                <a:solidFill>
                  <a:srgbClr val="002060"/>
                </a:solidFill>
                <a:hlinkClick r:id="rId2"/>
              </a:rPr>
              <a:t>helpdesk@zakupki.gov.ru</a:t>
            </a:r>
            <a:endParaRPr lang="ru-RU" sz="3400" dirty="0" smtClean="0">
              <a:solidFill>
                <a:srgbClr val="002060"/>
              </a:solidFill>
            </a:endParaRPr>
          </a:p>
          <a:p>
            <a:endParaRPr lang="ru-RU" sz="3400" dirty="0"/>
          </a:p>
          <a:p>
            <a:r>
              <a:rPr lang="ru-RU" sz="3400" dirty="0"/>
              <a:t>Факс: (495) 539-29-98</a:t>
            </a:r>
          </a:p>
        </p:txBody>
      </p:sp>
    </p:spTree>
    <p:extLst>
      <p:ext uri="{BB962C8B-B14F-4D97-AF65-F5344CB8AC3E}">
        <p14:creationId xmlns:p14="http://schemas.microsoft.com/office/powerpoint/2010/main" val="270168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4400" dirty="0"/>
              <a:t>Для работы на ООС-223-ФЗ организации необходимо пройти регистрацию в Единой системе идентификации и аутентификации - ЕСИА</a:t>
            </a:r>
          </a:p>
        </p:txBody>
      </p:sp>
    </p:spTree>
    <p:extLst>
      <p:ext uri="{BB962C8B-B14F-4D97-AF65-F5344CB8AC3E}">
        <p14:creationId xmlns:p14="http://schemas.microsoft.com/office/powerpoint/2010/main" val="11451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/>
              <a:t>Структура ЕСИА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518132"/>
              </p:ext>
            </p:extLst>
          </p:nvPr>
        </p:nvGraphicFramePr>
        <p:xfrm>
          <a:off x="179512" y="1385392"/>
          <a:ext cx="878497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471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Получение </a:t>
            </a:r>
            <a:r>
              <a:rPr lang="ru-RU" sz="2800" dirty="0"/>
              <a:t>квалифицированного сертификата </a:t>
            </a:r>
            <a:br>
              <a:rPr lang="ru-RU" sz="2800" dirty="0"/>
            </a:br>
            <a:r>
              <a:rPr lang="ru-RU" sz="2800" dirty="0"/>
              <a:t> ключа проверки электронной подписи 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024" y="2177925"/>
            <a:ext cx="2592288" cy="14623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635528" y="2074572"/>
            <a:ext cx="2219425" cy="1907939"/>
            <a:chOff x="580072" y="1422707"/>
            <a:chExt cx="1393032" cy="1185027"/>
          </a:xfrm>
        </p:grpSpPr>
        <p:pic>
          <p:nvPicPr>
            <p:cNvPr id="5" name="Рисунок 11" descr="admin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4416" y="1422707"/>
              <a:ext cx="928688" cy="928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11" descr="admin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072" y="1444950"/>
              <a:ext cx="928688" cy="928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1" descr="admin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576" y="1679047"/>
              <a:ext cx="928688" cy="928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350213" y="4280075"/>
            <a:ext cx="2790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Руководитель организации (Администратор организации)</a:t>
            </a:r>
            <a:endParaRPr lang="ru-RU" sz="20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854952" y="2543613"/>
            <a:ext cx="2797167" cy="557139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10020" y="4077072"/>
            <a:ext cx="29158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Удостоверяющие центры, </a:t>
            </a:r>
          </a:p>
          <a:p>
            <a:pPr algn="ctr"/>
            <a:r>
              <a:rPr lang="ru-RU" sz="2000" b="1" dirty="0" smtClean="0"/>
              <a:t> аккредитованные </a:t>
            </a:r>
            <a:r>
              <a:rPr lang="ru-RU" sz="2000" b="1" dirty="0" err="1" smtClean="0"/>
              <a:t>Минкомсвязью</a:t>
            </a:r>
            <a:r>
              <a:rPr lang="ru-RU" sz="2000" b="1" dirty="0" smtClean="0"/>
              <a:t> России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831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09600"/>
            <a:ext cx="7859216" cy="1667272"/>
          </a:xfrm>
        </p:spPr>
        <p:txBody>
          <a:bodyPr/>
          <a:lstStyle/>
          <a:p>
            <a:pPr algn="ctr"/>
            <a:r>
              <a:rPr lang="ru-RU" sz="4200" dirty="0"/>
              <a:t>Перечень аккредитованных удостоверяющих центров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147248" cy="3240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Сайт </a:t>
            </a:r>
            <a:r>
              <a:rPr lang="ru-RU" sz="3600" b="1" dirty="0" err="1" smtClean="0"/>
              <a:t>Минкомсвязи</a:t>
            </a:r>
            <a:r>
              <a:rPr lang="ru-RU" sz="3600" b="1" dirty="0" smtClean="0"/>
              <a:t> России</a:t>
            </a:r>
          </a:p>
          <a:p>
            <a:pPr algn="ctr"/>
            <a:r>
              <a:rPr lang="en-US" sz="3600" b="1" dirty="0" smtClean="0">
                <a:solidFill>
                  <a:srgbClr val="FFC000"/>
                </a:solidFill>
              </a:rPr>
              <a:t>www.minsvyaz.ru</a:t>
            </a:r>
          </a:p>
          <a:p>
            <a:pPr algn="ctr"/>
            <a:r>
              <a:rPr lang="ru-RU" sz="3600" b="1" dirty="0" smtClean="0"/>
              <a:t>Раздел «Аккредитация удостоверяющих центров»</a:t>
            </a:r>
            <a:endParaRPr lang="ru-RU" sz="3600" b="1" dirty="0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4067944" y="2348880"/>
            <a:ext cx="864096" cy="86409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89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09600"/>
            <a:ext cx="7859216" cy="2315344"/>
          </a:xfrm>
        </p:spPr>
        <p:txBody>
          <a:bodyPr/>
          <a:lstStyle/>
          <a:p>
            <a:pPr algn="ctr"/>
            <a:r>
              <a:rPr lang="ru-RU" sz="3600" dirty="0" smtClean="0"/>
              <a:t>Филиалы (представительства) аккредитованных удостоверяющих центров в Новгородской области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3284984"/>
            <a:ext cx="7859216" cy="27363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 ООО «</a:t>
            </a:r>
            <a:r>
              <a:rPr lang="ru-RU" sz="3600" dirty="0" err="1" smtClean="0"/>
              <a:t>Такском</a:t>
            </a:r>
            <a:r>
              <a:rPr lang="ru-RU" sz="3600" dirty="0" smtClean="0"/>
              <a:t>»</a:t>
            </a:r>
          </a:p>
          <a:p>
            <a:endParaRPr lang="ru-RU" sz="3600" dirty="0"/>
          </a:p>
          <a:p>
            <a:r>
              <a:rPr lang="ru-RU" sz="3600" dirty="0" smtClean="0"/>
              <a:t>2. </a:t>
            </a:r>
            <a:r>
              <a:rPr lang="ru-RU" sz="3200" dirty="0" smtClean="0"/>
              <a:t>ООО «Компания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«Тензор»</a:t>
            </a:r>
            <a:endParaRPr lang="ru-RU" sz="32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860032" y="3465004"/>
            <a:ext cx="720080" cy="360040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3383414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ООО «</a:t>
            </a:r>
            <a:r>
              <a:rPr lang="ru-RU" sz="2800" b="1" dirty="0" err="1" smtClean="0"/>
              <a:t>Эйвис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4640916" y="5088583"/>
            <a:ext cx="936104" cy="405759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4509120"/>
            <a:ext cx="23042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Филиал ООО «Компани «Тензор»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1950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859216" cy="1728192"/>
          </a:xfrm>
        </p:spPr>
        <p:txBody>
          <a:bodyPr/>
          <a:lstStyle/>
          <a:p>
            <a:pPr algn="ctr"/>
            <a:r>
              <a:rPr lang="ru-RU" dirty="0"/>
              <a:t>Регистрация состоит из следующих шагов: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507786"/>
            <a:ext cx="8003232" cy="4017558"/>
          </a:xfrm>
        </p:spPr>
        <p:txBody>
          <a:bodyPr>
            <a:normAutofit/>
          </a:bodyPr>
          <a:lstStyle/>
          <a:p>
            <a:pPr marL="416052" indent="-342900">
              <a:buFont typeface="Wingdings" pitchFamily="2" charset="2"/>
              <a:buChar char="v"/>
            </a:pPr>
            <a:r>
              <a:rPr lang="ru-RU" sz="4000" b="1" dirty="0"/>
              <a:t>Регистрация юридического лица</a:t>
            </a:r>
          </a:p>
          <a:p>
            <a:pPr marL="416052" indent="-342900">
              <a:buFont typeface="Wingdings" pitchFamily="2" charset="2"/>
              <a:buChar char="v"/>
            </a:pPr>
            <a:r>
              <a:rPr lang="ru-RU" sz="4000" b="1" dirty="0"/>
              <a:t>Регистрация администратора юридического лица</a:t>
            </a:r>
          </a:p>
          <a:p>
            <a:pPr marL="416052" indent="-342900">
              <a:buFont typeface="Wingdings" pitchFamily="2" charset="2"/>
              <a:buChar char="v"/>
            </a:pPr>
            <a:r>
              <a:rPr lang="ru-RU" sz="4000" b="1" dirty="0"/>
              <a:t>Регистрация сотрудников юридического лица</a:t>
            </a:r>
          </a:p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8107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09600"/>
            <a:ext cx="8003232" cy="1523256"/>
          </a:xfrm>
        </p:spPr>
        <p:txBody>
          <a:bodyPr/>
          <a:lstStyle/>
          <a:p>
            <a:pPr algn="ctr"/>
            <a:r>
              <a:rPr lang="ru-RU" dirty="0"/>
              <a:t>Процесс регистрации юридического лица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507786"/>
            <a:ext cx="8003232" cy="387354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Регистрация юридического лица осуществляется через Единый Портал государственных услуг </a:t>
            </a:r>
          </a:p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www.gosuslugi.ru</a:t>
            </a:r>
            <a:r>
              <a:rPr lang="ru-RU" sz="4000" b="1" dirty="0" smtClean="0"/>
              <a:t> </a:t>
            </a:r>
            <a:endParaRPr lang="ru-RU" sz="4000" b="1" dirty="0"/>
          </a:p>
          <a:p>
            <a:pPr algn="ctr"/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6542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376</TotalTime>
  <Words>382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Федеральный закон Российской Федерации от 18 июля 2011 № 223-ФЗ  </vt:lpstr>
      <vt:lpstr>Регистрация отдельных видов юридических лиц</vt:lpstr>
      <vt:lpstr>Для работы на ООС-223-ФЗ организации необходимо пройти регистрацию в Единой системе идентификации и аутентификации - ЕСИА</vt:lpstr>
      <vt:lpstr>Структура ЕСИА</vt:lpstr>
      <vt:lpstr>Получение квалифицированного сертификата   ключа проверки электронной подписи </vt:lpstr>
      <vt:lpstr>Перечень аккредитованных удостоверяющих центров </vt:lpstr>
      <vt:lpstr>Филиалы (представительства) аккредитованных удостоверяющих центров в Новгородской области</vt:lpstr>
      <vt:lpstr>Регистрация состоит из следующих шагов:</vt:lpstr>
      <vt:lpstr>Процесс регистрации юридического лица </vt:lpstr>
      <vt:lpstr>Презентация PowerPoint</vt:lpstr>
      <vt:lpstr>Презентация PowerPoint</vt:lpstr>
      <vt:lpstr>Проверка в ЕСИА</vt:lpstr>
      <vt:lpstr>Процесс регистрации представителя организации</vt:lpstr>
      <vt:lpstr>Презентация PowerPoint</vt:lpstr>
      <vt:lpstr>После успешной проверки данных в ЕСИА</vt:lpstr>
      <vt:lpstr>Проверка в ЕСИА</vt:lpstr>
      <vt:lpstr>Руководитель организации в личном кабинете ЕПГУ прикрепляет всех зарегистрированных сотрудников к организации и наделяет каждого из них соответствующими полномочиями</vt:lpstr>
      <vt:lpstr>Полномочия сотрудников</vt:lpstr>
      <vt:lpstr>Презентация PowerPoint</vt:lpstr>
      <vt:lpstr>Проверка успешная</vt:lpstr>
      <vt:lpstr>Служба технической поддержки             Официального сайта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Российской Федерации от 18 июля 2011 № 223-ФЗ</dc:title>
  <dc:creator>Света</dc:creator>
  <cp:lastModifiedBy>Света</cp:lastModifiedBy>
  <cp:revision>29</cp:revision>
  <dcterms:created xsi:type="dcterms:W3CDTF">2012-08-12T13:14:20Z</dcterms:created>
  <dcterms:modified xsi:type="dcterms:W3CDTF">2012-08-14T18:15:08Z</dcterms:modified>
</cp:coreProperties>
</file>