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7" r:id="rId6"/>
    <p:sldId id="265" r:id="rId7"/>
    <p:sldId id="266" r:id="rId8"/>
    <p:sldId id="267" r:id="rId9"/>
    <p:sldId id="268" r:id="rId10"/>
    <p:sldId id="269" r:id="rId11"/>
    <p:sldId id="262" r:id="rId12"/>
    <p:sldId id="261" r:id="rId13"/>
    <p:sldId id="25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5A9BA-95B8-40E5-AD3A-7B5E83EF2C95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3096F-7EAF-4ADB-83F2-02D41F08C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06392-8790-4BC8-863B-323CC6AA1B58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E3A15-CC25-4E05-8F22-EFB7FC103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FD31-0641-4880-848B-6E46258CFDB0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65610-F681-47A3-A13C-E964FB607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1545F-6160-4AD2-93F0-BD296904C49D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B9E3D-D878-4CB2-9AD9-A93D695DCA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DD7AE-B605-4CE6-BE02-796F7353E0C9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9C481-F086-4BE2-B105-53EE3BEBE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3BB1C-8929-4E2E-9183-F1243607E972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D6621-4A6F-4A65-A0C4-7524E0FF1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19747-5A62-418C-9D92-500D85484A16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5A7E2-A7B4-4A7C-9A47-FC11E2AEA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C85DB-F84F-47F4-9005-E4CEE03FC413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57100-A3C3-465E-BB82-D4C73FD1D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49CA2-3CDA-4142-BFC2-EC416330D320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A74AC-A597-4D3B-8906-67D9BAD65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597F2-E20E-4150-9EF3-CBEC64026CF9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2E8CD-E450-4165-8B89-27E9B3D1E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D3B03-16B3-4DFF-BBEC-035CCD1358DC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27BBC-7CD8-427B-B2DC-89F7517EF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F24D52-4F24-4883-951F-B63920E514D2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B188EA-FCF9-4FEE-80D8-FFBD3450F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a.skbkontur.ru/order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kupki.gov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gosuslugi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4213" y="4406900"/>
            <a:ext cx="7772400" cy="14700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600" dirty="0">
                <a:latin typeface="+mn-lt"/>
                <a:ea typeface="+mj-ea"/>
                <a:cs typeface="+mj-cs"/>
              </a:rPr>
              <a:t>Получение КЭП в </a:t>
            </a:r>
            <a:br>
              <a:rPr lang="ru-RU" sz="4600" dirty="0">
                <a:latin typeface="+mn-lt"/>
                <a:ea typeface="+mj-ea"/>
                <a:cs typeface="+mj-cs"/>
              </a:rPr>
            </a:br>
            <a:r>
              <a:rPr lang="ru-RU" sz="4600" dirty="0">
                <a:latin typeface="+mn-lt"/>
                <a:ea typeface="+mj-ea"/>
                <a:cs typeface="+mj-cs"/>
              </a:rPr>
              <a:t>УЦ «СКБ Контур»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288" y="476250"/>
            <a:ext cx="84971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latin typeface="Calibri" pitchFamily="34" charset="0"/>
                <a:cs typeface="Segoe UI" pitchFamily="34" charset="0"/>
              </a:rPr>
              <a:t>Отправить заявку на изготовление сертификата вы можете через Интернет: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latin typeface="Calibri" pitchFamily="34" charset="0"/>
                <a:cs typeface="Segoe UI" pitchFamily="34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Segoe UI" pitchFamily="34" charset="0"/>
                <a:hlinkClick r:id="rId3"/>
              </a:rPr>
              <a:t>https://ca.skbkontur.ru/order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Segoe UI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Calibri" pitchFamily="34" charset="0"/>
                <a:cs typeface="Segoe UI" pitchFamily="34" charset="0"/>
              </a:rPr>
              <a:t>По </a:t>
            </a:r>
            <a:r>
              <a:rPr lang="ru-RU" sz="2800" dirty="0">
                <a:latin typeface="Calibri" pitchFamily="34" charset="0"/>
                <a:cs typeface="Segoe UI" pitchFamily="34" charset="0"/>
              </a:rPr>
              <a:t>телефону: 	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Segoe UI" pitchFamily="34" charset="0"/>
              </a:rPr>
              <a:t>8 (8162) 66-55-11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Calibri" pitchFamily="34" charset="0"/>
                <a:cs typeface="Segoe UI" pitchFamily="34" charset="0"/>
              </a:rPr>
              <a:t>В </a:t>
            </a:r>
            <a:r>
              <a:rPr lang="ru-RU" sz="2800" dirty="0">
                <a:latin typeface="Calibri" pitchFamily="34" charset="0"/>
                <a:cs typeface="Segoe UI" pitchFamily="34" charset="0"/>
              </a:rPr>
              <a:t>офисе компании: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latin typeface="Calibri" pitchFamily="34" charset="0"/>
                <a:cs typeface="Segoe UI" pitchFamily="34" charset="0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Segoe UI" pitchFamily="34" charset="0"/>
              </a:rPr>
              <a:t>г. Великий Новгород, ул. Б. Московская, д. 59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1052513"/>
            <a:ext cx="7559675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>
                <a:latin typeface="Calibri" pitchFamily="34" charset="0"/>
                <a:cs typeface="Segoe UI" pitchFamily="34" charset="0"/>
              </a:rPr>
              <a:t>Приобретая сертификат в УЦ СКБ Контур, вы получите следующие преимущества: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99592" y="2132856"/>
          <a:ext cx="7127875" cy="3231068"/>
        </p:xfrm>
        <a:graphic>
          <a:graphicData uri="http://schemas.openxmlformats.org/drawingml/2006/table">
            <a:tbl>
              <a:tblPr/>
              <a:tblGrid>
                <a:gridCol w="65087"/>
                <a:gridCol w="84138"/>
                <a:gridCol w="287337"/>
                <a:gridCol w="6691313"/>
              </a:tblGrid>
              <a:tr h="1217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3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905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Возможность автоматической настройки компьютеров вашей компании при помощи портала </a:t>
                      </a:r>
                      <a:r>
                        <a:rPr kumimoji="0" lang="ru-RU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www.sertum.ru</a:t>
                      </a: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. </a:t>
                      </a: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Портал самостоятельно проводит диагностику рабочего места и предлагает установить необходимые компоненты в правильном порядке.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681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409" t="10524" r="2853" b="27192"/>
          <a:stretch>
            <a:fillRect/>
          </a:stretch>
        </p:blipFill>
        <p:spPr bwMode="auto">
          <a:xfrm>
            <a:off x="35496" y="1124744"/>
            <a:ext cx="903630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4067944" y="3789040"/>
            <a:ext cx="194421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364088" y="3356992"/>
            <a:ext cx="576064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1126704"/>
            <a:ext cx="7559675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latin typeface="Calibri" pitchFamily="34" charset="0"/>
                <a:cs typeface="Segoe UI" pitchFamily="34" charset="0"/>
              </a:rPr>
              <a:t>Приобретая сертификат в УЦ СКБ Контур, вы получите следующие преимущества:</a:t>
            </a:r>
            <a:endParaRPr lang="ru-RU" sz="2200" dirty="0">
              <a:latin typeface="Calibri" pitchFamily="34" charset="0"/>
              <a:cs typeface="Segoe UI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99592" y="2420888"/>
          <a:ext cx="7127875" cy="2775392"/>
        </p:xfrm>
        <a:graphic>
          <a:graphicData uri="http://schemas.openxmlformats.org/drawingml/2006/table">
            <a:tbl>
              <a:tblPr/>
              <a:tblGrid>
                <a:gridCol w="65087"/>
                <a:gridCol w="84138"/>
                <a:gridCol w="287337"/>
                <a:gridCol w="6691313"/>
              </a:tblGrid>
              <a:tr h="1217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3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905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Встроенную в сертификат лицензию «</a:t>
                      </a:r>
                      <a:r>
                        <a:rPr kumimoji="0" lang="ru-RU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КриптоПро</a:t>
                      </a: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CSP». Лицензия действительна в течение срока действия сертификата и позволяет работать на нескольких компьютерах без дополнительных расходов на лицензии.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681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1126704"/>
            <a:ext cx="7559675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>
                <a:latin typeface="Calibri" pitchFamily="34" charset="0"/>
                <a:cs typeface="Segoe UI" pitchFamily="34" charset="0"/>
              </a:rPr>
              <a:t>Приобретая сертификат в УЦ СКБ Контур, вы получите следующие преимущества: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99592" y="2420888"/>
          <a:ext cx="7416824" cy="1656184"/>
        </p:xfrm>
        <a:graphic>
          <a:graphicData uri="http://schemas.openxmlformats.org/drawingml/2006/table">
            <a:tbl>
              <a:tblPr/>
              <a:tblGrid>
                <a:gridCol w="67725"/>
                <a:gridCol w="87549"/>
                <a:gridCol w="298985"/>
                <a:gridCol w="6962565"/>
              </a:tblGrid>
              <a:tr h="16561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3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905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Круглосуточная техническая поддержка по телефону</a:t>
                      </a: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8 800 5000 508 </a:t>
                      </a:r>
                    </a:p>
                    <a:p>
                      <a:pPr marL="190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(включая выходные и праздничные дни).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681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980728"/>
            <a:ext cx="7559675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>
                <a:latin typeface="Calibri" pitchFamily="34" charset="0"/>
                <a:cs typeface="Segoe UI" pitchFamily="34" charset="0"/>
              </a:rPr>
              <a:t>Приобретая сертификат в УЦ СКБ Контур, вы получите следующие преимущества: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99592" y="2348880"/>
          <a:ext cx="7416824" cy="1440160"/>
        </p:xfrm>
        <a:graphic>
          <a:graphicData uri="http://schemas.openxmlformats.org/drawingml/2006/table">
            <a:tbl>
              <a:tblPr/>
              <a:tblGrid>
                <a:gridCol w="67725"/>
                <a:gridCol w="87549"/>
                <a:gridCol w="298985"/>
                <a:gridCol w="6962565"/>
              </a:tblGrid>
              <a:tr h="1440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23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•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905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Доступ к бесплатным обучающим </a:t>
                      </a:r>
                      <a:r>
                        <a:rPr kumimoji="0" lang="ru-RU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вебинарам</a:t>
                      </a: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по вопросам «Электронные торги 94-ФЗ, 223-ФЗ, ФКС; Бухгалтерский учет и налогообложение». 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6813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4624"/>
            <a:ext cx="453650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kontur.ru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Picture 20"/>
          <p:cNvPicPr>
            <a:picLocks noChangeAspect="1" noChangeArrowheads="1"/>
          </p:cNvPicPr>
          <p:nvPr/>
        </p:nvPicPr>
        <p:blipFill>
          <a:blip r:embed="rId3" cstate="print"/>
          <a:srcRect l="882" t="8578" r="1666" b="6520"/>
          <a:stretch>
            <a:fillRect/>
          </a:stretch>
        </p:blipFill>
        <p:spPr bwMode="auto">
          <a:xfrm>
            <a:off x="174308" y="548680"/>
            <a:ext cx="8781845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203848" y="3645024"/>
            <a:ext cx="792088" cy="9361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750" y="1195049"/>
            <a:ext cx="8208963" cy="549124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 smtClean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</a:t>
            </a:r>
            <a:r>
              <a:rPr lang="ru-RU" sz="2100" dirty="0" smtClean="0">
                <a:latin typeface="+mj-lt"/>
                <a:ea typeface="Segoe UI" pitchFamily="34" charset="0"/>
                <a:cs typeface="Segoe UI" pitchFamily="34" charset="0"/>
              </a:rPr>
              <a:t>по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Федеральному закону № 223 с сайтом </a:t>
            </a:r>
            <a:r>
              <a:rPr lang="en-US" sz="2100" u="sng" dirty="0">
                <a:latin typeface="+mj-lt"/>
                <a:ea typeface="Segoe UI" pitchFamily="34" charset="0"/>
                <a:cs typeface="Segoe UI" pitchFamily="34" charset="0"/>
                <a:hlinkClick r:id="rId3"/>
              </a:rPr>
              <a:t>www</a:t>
            </a:r>
            <a:r>
              <a:rPr lang="ru-RU" sz="2100" u="sng" dirty="0">
                <a:latin typeface="+mj-lt"/>
                <a:ea typeface="Segoe UI" pitchFamily="34" charset="0"/>
                <a:cs typeface="Segoe UI" pitchFamily="34" charset="0"/>
                <a:hlinkClick r:id="rId3"/>
              </a:rPr>
              <a:t>.</a:t>
            </a:r>
            <a:r>
              <a:rPr lang="ru-RU" sz="2100" u="sng" dirty="0" err="1">
                <a:latin typeface="+mj-lt"/>
                <a:ea typeface="Segoe UI" pitchFamily="34" charset="0"/>
                <a:cs typeface="Segoe UI" pitchFamily="34" charset="0"/>
                <a:hlinkClick r:id="rId3"/>
              </a:rPr>
              <a:t>zakupki.gov.ru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 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использования портала </a:t>
            </a:r>
            <a:r>
              <a:rPr lang="en-US" sz="2100" u="sng" dirty="0">
                <a:latin typeface="+mj-lt"/>
                <a:ea typeface="Segoe UI" pitchFamily="34" charset="0"/>
                <a:cs typeface="Segoe UI" pitchFamily="34" charset="0"/>
                <a:hlinkClick r:id="rId4"/>
              </a:rPr>
              <a:t>www</a:t>
            </a:r>
            <a:r>
              <a:rPr lang="ru-RU" sz="2100" u="sng" dirty="0">
                <a:latin typeface="+mj-lt"/>
                <a:ea typeface="Segoe UI" pitchFamily="34" charset="0"/>
                <a:cs typeface="Segoe UI" pitchFamily="34" charset="0"/>
                <a:hlinkClick r:id="rId4"/>
              </a:rPr>
              <a:t>.</a:t>
            </a:r>
            <a:r>
              <a:rPr lang="ru-RU" sz="2100" u="sng" dirty="0" err="1">
                <a:latin typeface="+mj-lt"/>
                <a:ea typeface="Segoe UI" pitchFamily="34" charset="0"/>
                <a:cs typeface="Segoe UI" pitchFamily="34" charset="0"/>
                <a:hlinkClick r:id="rId4"/>
              </a:rPr>
              <a:t>gosuslugi.ru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 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портала Единой информационной аналитической системы (ЕИАС ФСТ);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ЭТП </a:t>
            </a:r>
            <a:r>
              <a:rPr lang="ru-RU" sz="2100" dirty="0" err="1">
                <a:latin typeface="+mj-lt"/>
                <a:ea typeface="Segoe UI" pitchFamily="34" charset="0"/>
                <a:cs typeface="Segoe UI" pitchFamily="34" charset="0"/>
              </a:rPr>
              <a:t>Сбербанк-АСТ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 (</a:t>
            </a:r>
            <a:r>
              <a:rPr lang="ru-RU" sz="2100" dirty="0" err="1">
                <a:latin typeface="+mj-lt"/>
                <a:ea typeface="Segoe UI" pitchFamily="34" charset="0"/>
                <a:cs typeface="Segoe UI" pitchFamily="34" charset="0"/>
              </a:rPr>
              <a:t>utp.sberbank-ast.ru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);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Единого федерального реестра сведений о банкротстве (ЕФРСБ);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Федеральной службы по финансовым рынкам России;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портала </a:t>
            </a:r>
            <a:r>
              <a:rPr lang="ru-RU" sz="2100" dirty="0" err="1">
                <a:latin typeface="+mj-lt"/>
                <a:ea typeface="Segoe UI" pitchFamily="34" charset="0"/>
                <a:cs typeface="Segoe UI" pitchFamily="34" charset="0"/>
              </a:rPr>
              <a:t>Росимущества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портала </a:t>
            </a:r>
            <a:r>
              <a:rPr lang="ru-RU" sz="2100" dirty="0" err="1">
                <a:latin typeface="+mj-lt"/>
                <a:ea typeface="Segoe UI" pitchFamily="34" charset="0"/>
                <a:cs typeface="Segoe UI" pitchFamily="34" charset="0"/>
              </a:rPr>
              <a:t>Росфинмониторинга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;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портала</a:t>
            </a:r>
            <a:r>
              <a:rPr lang="en-US" sz="2100" dirty="0">
                <a:latin typeface="+mj-lt"/>
                <a:ea typeface="Segoe UI" pitchFamily="34" charset="0"/>
                <a:cs typeface="Segoe UI" pitchFamily="34" charset="0"/>
              </a:rPr>
              <a:t> zapret-info.gov.ru;</a:t>
            </a:r>
            <a:endParaRPr lang="ru-RU" sz="2100" dirty="0">
              <a:latin typeface="+mj-lt"/>
              <a:ea typeface="Segoe UI" pitchFamily="34" charset="0"/>
              <a:cs typeface="Segoe UI" pitchFamily="34" charset="0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  <a:sym typeface="Wingdings" pitchFamily="2" charset="2"/>
              </a:rPr>
              <a:t>  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портала ЕФРСФДЮЛ (</a:t>
            </a:r>
            <a:r>
              <a:rPr lang="ru-RU" sz="2100" dirty="0" err="1">
                <a:latin typeface="+mj-lt"/>
                <a:ea typeface="Segoe UI" pitchFamily="34" charset="0"/>
                <a:cs typeface="Segoe UI" pitchFamily="34" charset="0"/>
              </a:rPr>
              <a:t>fedresurs.ru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);</a:t>
            </a:r>
          </a:p>
          <a:p>
            <a:pPr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"/>
            </a:pPr>
            <a:r>
              <a:rPr lang="en-US" sz="2100" dirty="0" smtClean="0">
                <a:latin typeface="+mj-lt"/>
                <a:ea typeface="Segoe UI" pitchFamily="34" charset="0"/>
                <a:cs typeface="Segoe UI" pitchFamily="34" charset="0"/>
              </a:rPr>
              <a:t>   </a:t>
            </a:r>
            <a:r>
              <a:rPr lang="ru-RU" sz="2100" dirty="0" smtClean="0">
                <a:latin typeface="+mj-lt"/>
                <a:ea typeface="Segoe UI" pitchFamily="34" charset="0"/>
                <a:cs typeface="Segoe UI" pitchFamily="34" charset="0"/>
              </a:rPr>
              <a:t>Федеральной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службы по финансовому </a:t>
            </a:r>
            <a:r>
              <a:rPr lang="ru-RU" sz="2100" dirty="0" smtClean="0">
                <a:latin typeface="+mj-lt"/>
                <a:ea typeface="Segoe UI" pitchFamily="34" charset="0"/>
                <a:cs typeface="Segoe UI" pitchFamily="34" charset="0"/>
              </a:rPr>
              <a:t>мониторингу</a:t>
            </a:r>
            <a:endParaRPr lang="en-US" sz="2100" dirty="0" smtClean="0">
              <a:latin typeface="+mj-lt"/>
              <a:ea typeface="Segoe UI" pitchFamily="34" charset="0"/>
              <a:cs typeface="Segoe UI" pitchFamily="34" charset="0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ru-RU" sz="2100" dirty="0">
              <a:latin typeface="+mj-lt"/>
              <a:ea typeface="Segoe UI" pitchFamily="34" charset="0"/>
              <a:cs typeface="Segoe UI" pitchFamily="34" charset="0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2100" dirty="0" smtClean="0">
                <a:latin typeface="+mj-lt"/>
                <a:ea typeface="Segoe UI" pitchFamily="34" charset="0"/>
                <a:cs typeface="Segoe UI" pitchFamily="34" charset="0"/>
              </a:rPr>
              <a:t>и </a:t>
            </a:r>
            <a:r>
              <a:rPr lang="ru-RU" sz="2100" dirty="0">
                <a:latin typeface="+mj-lt"/>
                <a:ea typeface="Segoe UI" pitchFamily="34" charset="0"/>
                <a:cs typeface="Segoe UI" pitchFamily="34" charset="0"/>
              </a:rPr>
              <a:t>другими информационными системами.</a:t>
            </a:r>
          </a:p>
          <a:p>
            <a:endParaRPr lang="ru-RU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99992" y="332656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Квалифицированные сертификаты УЦ СКБ Контур подходят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для работы: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ТП по КЭ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1412776"/>
            <a:ext cx="9010650" cy="495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155679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 можете выбрать один из трёх тарифных планов: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84C1925-6613-4540-8106-9D8782C751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61AC87-4E37-4915-9871-EF8E9C9703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866E61B-E8ED-43A6-ABCE-CADAB2E725A4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261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Федотова Наталья Сергеевна</dc:creator>
  <cp:lastModifiedBy>Ромайкин</cp:lastModifiedBy>
  <cp:revision>24</cp:revision>
  <dcterms:created xsi:type="dcterms:W3CDTF">2011-08-03T08:33:38Z</dcterms:created>
  <dcterms:modified xsi:type="dcterms:W3CDTF">2013-11-29T05:55:47Z</dcterms:modified>
</cp:coreProperties>
</file>